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0287000" cx="18288000"/>
  <p:notesSz cx="6858000" cy="9144000"/>
  <p:embeddedFontLst>
    <p:embeddedFont>
      <p:font typeface="League Spartan"/>
      <p:regular r:id="rId31"/>
      <p:bold r:id="rId32"/>
    </p:embeddedFont>
    <p:embeddedFont>
      <p:font typeface="Arim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7" roundtripDataSignature="AMtx7miwbDI5e1KJj1NELUIMNAn7tMIh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agueSpartan-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rimo-regular.fntdata"/><Relationship Id="rId10" Type="http://schemas.openxmlformats.org/officeDocument/2006/relationships/slide" Target="slides/slide5.xml"/><Relationship Id="rId32" Type="http://schemas.openxmlformats.org/officeDocument/2006/relationships/font" Target="fonts/LeagueSpartan-bold.fntdata"/><Relationship Id="rId13" Type="http://schemas.openxmlformats.org/officeDocument/2006/relationships/slide" Target="slides/slide8.xml"/><Relationship Id="rId35" Type="http://schemas.openxmlformats.org/officeDocument/2006/relationships/font" Target="fonts/Arimo-italic.fntdata"/><Relationship Id="rId12" Type="http://schemas.openxmlformats.org/officeDocument/2006/relationships/slide" Target="slides/slide7.xml"/><Relationship Id="rId34" Type="http://schemas.openxmlformats.org/officeDocument/2006/relationships/font" Target="fonts/Arim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Arim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p:nvPr>
            <p:ph idx="2" type="pic"/>
          </p:nvPr>
        </p:nvSpPr>
        <p:spPr>
          <a:xfrm>
            <a:off x="1792288" y="612775"/>
            <a:ext cx="5486400" cy="4114800"/>
          </a:xfrm>
          <a:prstGeom prst="rect">
            <a:avLst/>
          </a:prstGeom>
          <a:noFill/>
          <a:ln>
            <a:noFill/>
          </a:ln>
        </p:spPr>
      </p:sp>
      <p:sp>
        <p:nvSpPr>
          <p:cNvPr id="64" name="Google Shape;64;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6.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4.png"/><Relationship Id="rId7"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8.png"/><Relationship Id="rId6"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83" name="Shape 83"/>
        <p:cNvGrpSpPr/>
        <p:nvPr/>
      </p:nvGrpSpPr>
      <p:grpSpPr>
        <a:xfrm>
          <a:off x="0" y="0"/>
          <a:ext cx="0" cy="0"/>
          <a:chOff x="0" y="0"/>
          <a:chExt cx="0" cy="0"/>
        </a:xfrm>
      </p:grpSpPr>
      <p:sp>
        <p:nvSpPr>
          <p:cNvPr id="84" name="Google Shape;84;p1"/>
          <p:cNvSpPr/>
          <p:nvPr/>
        </p:nvSpPr>
        <p:spPr>
          <a:xfrm>
            <a:off x="6635353"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14081354" y="1028700"/>
            <a:ext cx="4282420" cy="8229600"/>
          </a:xfrm>
          <a:custGeom>
            <a:rect b="b" l="l" r="r" t="t"/>
            <a:pathLst>
              <a:path extrusionOk="0" h="8229600" w="4282420">
                <a:moveTo>
                  <a:pt x="0" y="0"/>
                </a:moveTo>
                <a:lnTo>
                  <a:pt x="4282420" y="0"/>
                </a:lnTo>
                <a:lnTo>
                  <a:pt x="4282420" y="8229600"/>
                </a:lnTo>
                <a:lnTo>
                  <a:pt x="0" y="8229600"/>
                </a:lnTo>
                <a:lnTo>
                  <a:pt x="0" y="0"/>
                </a:lnTo>
                <a:close/>
              </a:path>
            </a:pathLst>
          </a:custGeom>
          <a:blipFill rotWithShape="1">
            <a:blip r:embed="rId4">
              <a:alphaModFix/>
            </a:blip>
            <a:stretch>
              <a:fillRect b="0" l="0" r="0" t="0"/>
            </a:stretch>
          </a:blipFill>
          <a:ln>
            <a:noFill/>
          </a:ln>
        </p:spPr>
      </p:sp>
      <p:sp>
        <p:nvSpPr>
          <p:cNvPr id="86" name="Google Shape;86;p1"/>
          <p:cNvSpPr/>
          <p:nvPr/>
        </p:nvSpPr>
        <p:spPr>
          <a:xfrm flipH="1">
            <a:off x="0" y="1028700"/>
            <a:ext cx="4282420" cy="8229600"/>
          </a:xfrm>
          <a:custGeom>
            <a:rect b="b" l="l" r="r" t="t"/>
            <a:pathLst>
              <a:path extrusionOk="0" h="8229600" w="4282420">
                <a:moveTo>
                  <a:pt x="4282420" y="0"/>
                </a:moveTo>
                <a:lnTo>
                  <a:pt x="0" y="0"/>
                </a:lnTo>
                <a:lnTo>
                  <a:pt x="0" y="8229600"/>
                </a:lnTo>
                <a:lnTo>
                  <a:pt x="4282420" y="8229600"/>
                </a:lnTo>
                <a:lnTo>
                  <a:pt x="4282420" y="0"/>
                </a:lnTo>
                <a:close/>
              </a:path>
            </a:pathLst>
          </a:custGeom>
          <a:blipFill rotWithShape="1">
            <a:blip r:embed="rId4">
              <a:alphaModFix/>
            </a:blip>
            <a:stretch>
              <a:fillRect b="0" l="0" r="0" t="0"/>
            </a:stretch>
          </a:blipFill>
          <a:ln>
            <a:noFill/>
          </a:ln>
        </p:spPr>
      </p:sp>
      <p:sp>
        <p:nvSpPr>
          <p:cNvPr id="87" name="Google Shape;87;p1"/>
          <p:cNvSpPr/>
          <p:nvPr/>
        </p:nvSpPr>
        <p:spPr>
          <a:xfrm>
            <a:off x="12467517" y="6745731"/>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sp>
      <p:sp>
        <p:nvSpPr>
          <p:cNvPr id="88" name="Google Shape;88;p1"/>
          <p:cNvSpPr/>
          <p:nvPr/>
        </p:nvSpPr>
        <p:spPr>
          <a:xfrm>
            <a:off x="216243"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sp>
      <p:sp>
        <p:nvSpPr>
          <p:cNvPr id="89" name="Google Shape;89;p1"/>
          <p:cNvSpPr/>
          <p:nvPr/>
        </p:nvSpPr>
        <p:spPr>
          <a:xfrm>
            <a:off x="6722362" y="969259"/>
            <a:ext cx="2252309" cy="2092600"/>
          </a:xfrm>
          <a:custGeom>
            <a:rect b="b" l="l" r="r" t="t"/>
            <a:pathLst>
              <a:path extrusionOk="0" h="2092600" w="2252309">
                <a:moveTo>
                  <a:pt x="0" y="0"/>
                </a:moveTo>
                <a:lnTo>
                  <a:pt x="2252309" y="0"/>
                </a:lnTo>
                <a:lnTo>
                  <a:pt x="2252309" y="2092600"/>
                </a:lnTo>
                <a:lnTo>
                  <a:pt x="0" y="2092600"/>
                </a:lnTo>
                <a:lnTo>
                  <a:pt x="0" y="0"/>
                </a:lnTo>
                <a:close/>
              </a:path>
            </a:pathLst>
          </a:custGeom>
          <a:blipFill rotWithShape="1">
            <a:blip r:embed="rId5">
              <a:alphaModFix/>
            </a:blip>
            <a:stretch>
              <a:fillRect b="0" l="0" r="0" t="0"/>
            </a:stretch>
          </a:blipFill>
          <a:ln>
            <a:noFill/>
          </a:ln>
        </p:spPr>
      </p:sp>
      <p:sp>
        <p:nvSpPr>
          <p:cNvPr id="90" name="Google Shape;90;p1"/>
          <p:cNvSpPr txBox="1"/>
          <p:nvPr/>
        </p:nvSpPr>
        <p:spPr>
          <a:xfrm>
            <a:off x="5682450" y="3597141"/>
            <a:ext cx="6999000" cy="876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0" i="0" lang="en-US" sz="5696" u="none" cap="none" strike="noStrike">
                <a:solidFill>
                  <a:srgbClr val="FFFFFF"/>
                </a:solidFill>
                <a:latin typeface="Arimo"/>
                <a:ea typeface="Arimo"/>
                <a:cs typeface="Arimo"/>
                <a:sym typeface="Arimo"/>
              </a:rPr>
              <a:t>DATA SCIENCE I</a:t>
            </a:r>
            <a:endParaRPr/>
          </a:p>
        </p:txBody>
      </p:sp>
      <p:sp>
        <p:nvSpPr>
          <p:cNvPr id="91" name="Google Shape;91;p1"/>
          <p:cNvSpPr txBox="1"/>
          <p:nvPr/>
        </p:nvSpPr>
        <p:spPr>
          <a:xfrm>
            <a:off x="6338976" y="4865422"/>
            <a:ext cx="5685900" cy="1322100"/>
          </a:xfrm>
          <a:prstGeom prst="rect">
            <a:avLst/>
          </a:prstGeom>
          <a:noFill/>
          <a:ln>
            <a:noFill/>
          </a:ln>
        </p:spPr>
        <p:txBody>
          <a:bodyPr anchorCtr="0" anchor="t" bIns="0" lIns="0" spcFirstLastPara="1" rIns="0" wrap="square" tIns="0">
            <a:spAutoFit/>
          </a:bodyPr>
          <a:lstStyle/>
          <a:p>
            <a:pPr indent="0" lvl="0" marL="0" marR="0" rtl="0" algn="ctr">
              <a:lnSpc>
                <a:spcPct val="124986"/>
              </a:lnSpc>
              <a:spcBef>
                <a:spcPts val="0"/>
              </a:spcBef>
              <a:spcAft>
                <a:spcPts val="0"/>
              </a:spcAft>
              <a:buNone/>
            </a:pPr>
            <a:r>
              <a:rPr b="0" i="0" lang="en-US" sz="3818" u="none" cap="none" strike="noStrike">
                <a:solidFill>
                  <a:srgbClr val="FFFFFF"/>
                </a:solidFill>
                <a:latin typeface="Arimo"/>
                <a:ea typeface="Arimo"/>
                <a:cs typeface="Arimo"/>
                <a:sym typeface="Arimo"/>
              </a:rPr>
              <a:t>Alumno: Yesid García</a:t>
            </a:r>
            <a:endParaRPr/>
          </a:p>
          <a:p>
            <a:pPr indent="0" lvl="0" marL="0" marR="0" rtl="0" algn="ctr">
              <a:lnSpc>
                <a:spcPct val="124986"/>
              </a:lnSpc>
              <a:spcBef>
                <a:spcPts val="0"/>
              </a:spcBef>
              <a:spcAft>
                <a:spcPts val="0"/>
              </a:spcAft>
              <a:buNone/>
            </a:pPr>
            <a:r>
              <a:rPr b="0" i="0" lang="en-US" sz="3818" u="none" cap="none" strike="noStrike">
                <a:solidFill>
                  <a:srgbClr val="FFFFFF"/>
                </a:solidFill>
                <a:latin typeface="Arimo"/>
                <a:ea typeface="Arimo"/>
                <a:cs typeface="Arimo"/>
                <a:sym typeface="Arimo"/>
              </a:rPr>
              <a:t>Comisión: 61750</a:t>
            </a:r>
            <a:endParaRPr/>
          </a:p>
        </p:txBody>
      </p:sp>
      <p:sp>
        <p:nvSpPr>
          <p:cNvPr id="92" name="Google Shape;92;p1"/>
          <p:cNvSpPr txBox="1"/>
          <p:nvPr/>
        </p:nvSpPr>
        <p:spPr>
          <a:xfrm>
            <a:off x="3838307" y="6539478"/>
            <a:ext cx="11369400" cy="1322100"/>
          </a:xfrm>
          <a:prstGeom prst="rect">
            <a:avLst/>
          </a:prstGeom>
          <a:noFill/>
          <a:ln>
            <a:noFill/>
          </a:ln>
        </p:spPr>
        <p:txBody>
          <a:bodyPr anchorCtr="0" anchor="t" bIns="0" lIns="0" spcFirstLastPara="1" rIns="0" wrap="square" tIns="0">
            <a:spAutoFit/>
          </a:bodyPr>
          <a:lstStyle/>
          <a:p>
            <a:pPr indent="0" lvl="0" marL="0" marR="0" rtl="0" algn="ctr">
              <a:lnSpc>
                <a:spcPct val="124986"/>
              </a:lnSpc>
              <a:spcBef>
                <a:spcPts val="0"/>
              </a:spcBef>
              <a:spcAft>
                <a:spcPts val="0"/>
              </a:spcAft>
              <a:buNone/>
            </a:pPr>
            <a:r>
              <a:rPr b="0" i="0" lang="en-US" sz="3818" u="none" cap="none" strike="noStrike">
                <a:solidFill>
                  <a:srgbClr val="FFFFFF"/>
                </a:solidFill>
                <a:latin typeface="Arimo"/>
                <a:ea typeface="Arimo"/>
                <a:cs typeface="Arimo"/>
                <a:sym typeface="Arimo"/>
              </a:rPr>
              <a:t>“</a:t>
            </a:r>
            <a:r>
              <a:rPr lang="en-US" sz="3818">
                <a:solidFill>
                  <a:srgbClr val="FFFFFF"/>
                </a:solidFill>
                <a:latin typeface="Arimo"/>
                <a:ea typeface="Arimo"/>
                <a:cs typeface="Arimo"/>
                <a:sym typeface="Arimo"/>
              </a:rPr>
              <a:t>Análisis</a:t>
            </a:r>
            <a:r>
              <a:rPr b="0" i="0" lang="en-US" sz="3818" u="none" cap="none" strike="noStrike">
                <a:solidFill>
                  <a:srgbClr val="FFFFFF"/>
                </a:solidFill>
                <a:latin typeface="Arimo"/>
                <a:ea typeface="Arimo"/>
                <a:cs typeface="Arimo"/>
                <a:sym typeface="Arimo"/>
              </a:rPr>
              <a:t> del Desarrollo comercial y predicción de estrategias para una cadena de Supermercados ”</a:t>
            </a:r>
            <a:endParaRPr/>
          </a:p>
        </p:txBody>
      </p:sp>
      <p:pic>
        <p:nvPicPr>
          <p:cNvPr id="93" name="Google Shape;93;p1"/>
          <p:cNvPicPr preferRelativeResize="0"/>
          <p:nvPr/>
        </p:nvPicPr>
        <p:blipFill>
          <a:blip r:embed="rId6">
            <a:alphaModFix/>
          </a:blip>
          <a:stretch>
            <a:fillRect/>
          </a:stretch>
        </p:blipFill>
        <p:spPr>
          <a:xfrm>
            <a:off x="9485622" y="995498"/>
            <a:ext cx="2092600" cy="20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43" name="Shape 243"/>
        <p:cNvGrpSpPr/>
        <p:nvPr/>
      </p:nvGrpSpPr>
      <p:grpSpPr>
        <a:xfrm>
          <a:off x="0" y="0"/>
          <a:ext cx="0" cy="0"/>
          <a:chOff x="0" y="0"/>
          <a:chExt cx="0" cy="0"/>
        </a:xfrm>
      </p:grpSpPr>
      <p:sp>
        <p:nvSpPr>
          <p:cNvPr id="244" name="Google Shape;244;p10"/>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245" name="Google Shape;245;p10"/>
          <p:cNvSpPr txBox="1"/>
          <p:nvPr/>
        </p:nvSpPr>
        <p:spPr>
          <a:xfrm>
            <a:off x="129831" y="1989971"/>
            <a:ext cx="5802900" cy="3238800"/>
          </a:xfrm>
          <a:prstGeom prst="rect">
            <a:avLst/>
          </a:prstGeom>
          <a:noFill/>
          <a:ln>
            <a:noFill/>
          </a:ln>
        </p:spPr>
        <p:txBody>
          <a:bodyPr anchorCtr="0" anchor="t" bIns="0" lIns="0" spcFirstLastPara="1" rIns="0" wrap="square" tIns="0">
            <a:spAutoFit/>
          </a:bodyPr>
          <a:lstStyle/>
          <a:p>
            <a:pPr indent="0" lvl="0" marL="0" marR="0" rtl="0" algn="just">
              <a:lnSpc>
                <a:spcPct val="106002"/>
              </a:lnSpc>
              <a:spcBef>
                <a:spcPts val="0"/>
              </a:spcBef>
              <a:spcAft>
                <a:spcPts val="0"/>
              </a:spcAft>
              <a:buNone/>
            </a:pPr>
            <a:r>
              <a:rPr b="0" i="0" lang="en-US" sz="2499" u="none" cap="none" strike="noStrike">
                <a:solidFill>
                  <a:srgbClr val="FFFFFF"/>
                </a:solidFill>
                <a:latin typeface="Arimo"/>
                <a:ea typeface="Arimo"/>
                <a:cs typeface="Arimo"/>
                <a:sym typeface="Arimo"/>
              </a:rPr>
              <a:t>A continuación revisamos la Hipótesis complementaria relacionada con el TOP 10 de ofertas. A continuación el documento trabajado con Phyton:</a:t>
            </a:r>
            <a:endParaRPr/>
          </a:p>
          <a:p>
            <a:pPr indent="0" lvl="0" marL="0" marR="0" rtl="0" algn="just">
              <a:lnSpc>
                <a:spcPct val="106002"/>
              </a:lnSpc>
              <a:spcBef>
                <a:spcPts val="0"/>
              </a:spcBef>
              <a:spcAft>
                <a:spcPts val="0"/>
              </a:spcAft>
              <a:buNone/>
            </a:pPr>
            <a:r>
              <a:rPr b="0" i="0" lang="en-US" sz="2499" u="none" cap="none" strike="noStrike">
                <a:solidFill>
                  <a:srgbClr val="FFFFFF"/>
                </a:solidFill>
                <a:latin typeface="Arimo"/>
                <a:ea typeface="Arimo"/>
                <a:cs typeface="Arimo"/>
                <a:sym typeface="Arimo"/>
              </a:rPr>
              <a:t> </a:t>
            </a:r>
            <a:r>
              <a:rPr b="1" i="0" lang="en-US" sz="2499" u="none" cap="none" strike="noStrike">
                <a:solidFill>
                  <a:srgbClr val="FFFFFF"/>
                </a:solidFill>
                <a:latin typeface="Arimo"/>
                <a:ea typeface="Arimo"/>
                <a:cs typeface="Arimo"/>
                <a:sym typeface="Arimo"/>
              </a:rPr>
              <a:t>https://colab.research.google.com/drive/1pSNGU4eVd6f-LUrz0iD1vkrIPsJm1rXc#scrollTo=4nQkafTP4Jbu</a:t>
            </a:r>
            <a:endParaRPr/>
          </a:p>
        </p:txBody>
      </p:sp>
      <p:sp>
        <p:nvSpPr>
          <p:cNvPr id="246" name="Google Shape;246;p10"/>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247" name="Google Shape;247;p10"/>
          <p:cNvSpPr/>
          <p:nvPr/>
        </p:nvSpPr>
        <p:spPr>
          <a:xfrm>
            <a:off x="6081640" y="1935869"/>
            <a:ext cx="12023666" cy="8055856"/>
          </a:xfrm>
          <a:custGeom>
            <a:rect b="b" l="l" r="r" t="t"/>
            <a:pathLst>
              <a:path extrusionOk="0" h="8055856" w="12023666">
                <a:moveTo>
                  <a:pt x="0" y="0"/>
                </a:moveTo>
                <a:lnTo>
                  <a:pt x="12023665" y="0"/>
                </a:lnTo>
                <a:lnTo>
                  <a:pt x="12023665" y="8055856"/>
                </a:lnTo>
                <a:lnTo>
                  <a:pt x="0" y="8055856"/>
                </a:lnTo>
                <a:lnTo>
                  <a:pt x="0" y="0"/>
                </a:lnTo>
                <a:close/>
              </a:path>
            </a:pathLst>
          </a:custGeom>
          <a:blipFill rotWithShape="1">
            <a:blip r:embed="rId4">
              <a:alphaModFix/>
            </a:blip>
            <a:stretch>
              <a:fillRect b="0" l="0" r="0" t="0"/>
            </a:stretch>
          </a:blipFill>
          <a:ln>
            <a:noFill/>
          </a:ln>
        </p:spPr>
      </p:sp>
      <p:sp>
        <p:nvSpPr>
          <p:cNvPr id="248" name="Google Shape;248;p10"/>
          <p:cNvSpPr/>
          <p:nvPr/>
        </p:nvSpPr>
        <p:spPr>
          <a:xfrm>
            <a:off x="515362" y="5349121"/>
            <a:ext cx="5050916" cy="4591742"/>
          </a:xfrm>
          <a:custGeom>
            <a:rect b="b" l="l" r="r" t="t"/>
            <a:pathLst>
              <a:path extrusionOk="0" h="4591742" w="5050916">
                <a:moveTo>
                  <a:pt x="0" y="0"/>
                </a:moveTo>
                <a:lnTo>
                  <a:pt x="5050916" y="0"/>
                </a:lnTo>
                <a:lnTo>
                  <a:pt x="5050916" y="4591742"/>
                </a:lnTo>
                <a:lnTo>
                  <a:pt x="0" y="4591742"/>
                </a:lnTo>
                <a:lnTo>
                  <a:pt x="0" y="0"/>
                </a:lnTo>
                <a:close/>
              </a:path>
            </a:pathLst>
          </a:custGeom>
          <a:blipFill rotWithShape="1">
            <a:blip r:embed="rId5">
              <a:alphaModFix/>
            </a:blip>
            <a:stretch>
              <a:fillRect b="0" l="0" r="0" t="0"/>
            </a:stretch>
          </a:blipFill>
          <a:ln>
            <a:noFill/>
          </a:ln>
        </p:spPr>
      </p:sp>
      <p:sp>
        <p:nvSpPr>
          <p:cNvPr id="249" name="Google Shape;249;p10"/>
          <p:cNvSpPr txBox="1"/>
          <p:nvPr/>
        </p:nvSpPr>
        <p:spPr>
          <a:xfrm>
            <a:off x="515362" y="588002"/>
            <a:ext cx="16230600" cy="15855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5000" u="none" cap="none" strike="noStrike">
                <a:solidFill>
                  <a:srgbClr val="FFFFFF"/>
                </a:solidFill>
                <a:latin typeface="League Spartan"/>
                <a:ea typeface="League Spartan"/>
                <a:cs typeface="League Spartan"/>
                <a:sym typeface="League Spartan"/>
              </a:rPr>
              <a:t>HIPÓTESIS 1: IMPACTO DE LAS PROMOCIONES DE VENTAS</a:t>
            </a:r>
            <a:endParaRPr/>
          </a:p>
          <a:p>
            <a:pPr indent="0" lvl="0" marL="0" marR="0" rtl="0" algn="ctr">
              <a:lnSpc>
                <a:spcPct val="170599"/>
              </a:lnSpc>
              <a:spcBef>
                <a:spcPts val="0"/>
              </a:spcBef>
              <a:spcAft>
                <a:spcPts val="0"/>
              </a:spcAft>
              <a:buNone/>
            </a:pPr>
            <a:r>
              <a:t/>
            </a:r>
            <a:endParaRPr b="0" i="0" sz="5000" u="none" cap="none" strike="noStrike">
              <a:solidFill>
                <a:srgbClr val="FFFFFF"/>
              </a:solidFill>
              <a:latin typeface="League Spartan"/>
              <a:ea typeface="League Spartan"/>
              <a:cs typeface="League Spartan"/>
              <a:sym typeface="League Spart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53" name="Shape 253"/>
        <p:cNvGrpSpPr/>
        <p:nvPr/>
      </p:nvGrpSpPr>
      <p:grpSpPr>
        <a:xfrm>
          <a:off x="0" y="0"/>
          <a:ext cx="0" cy="0"/>
          <a:chOff x="0" y="0"/>
          <a:chExt cx="0" cy="0"/>
        </a:xfrm>
      </p:grpSpPr>
      <p:grpSp>
        <p:nvGrpSpPr>
          <p:cNvPr id="254" name="Google Shape;254;p11"/>
          <p:cNvGrpSpPr/>
          <p:nvPr/>
        </p:nvGrpSpPr>
        <p:grpSpPr>
          <a:xfrm>
            <a:off x="-633877" y="-735649"/>
            <a:ext cx="19639468" cy="5879149"/>
            <a:chOff x="0" y="-47625"/>
            <a:chExt cx="5172535" cy="1548418"/>
          </a:xfrm>
        </p:grpSpPr>
        <p:sp>
          <p:nvSpPr>
            <p:cNvPr id="255" name="Google Shape;255;p11"/>
            <p:cNvSpPr/>
            <p:nvPr/>
          </p:nvSpPr>
          <p:spPr>
            <a:xfrm>
              <a:off x="0" y="0"/>
              <a:ext cx="5172535" cy="1500793"/>
            </a:xfrm>
            <a:custGeom>
              <a:rect b="b" l="l" r="r" t="t"/>
              <a:pathLst>
                <a:path extrusionOk="0" h="1500793" w="5172535">
                  <a:moveTo>
                    <a:pt x="0" y="0"/>
                  </a:moveTo>
                  <a:lnTo>
                    <a:pt x="5172535" y="0"/>
                  </a:lnTo>
                  <a:lnTo>
                    <a:pt x="5172535" y="1500793"/>
                  </a:lnTo>
                  <a:lnTo>
                    <a:pt x="0" y="1500793"/>
                  </a:lnTo>
                  <a:close/>
                </a:path>
              </a:pathLst>
            </a:custGeom>
            <a:solidFill>
              <a:srgbClr val="FFFFFF"/>
            </a:solidFill>
            <a:ln>
              <a:noFill/>
            </a:ln>
          </p:spPr>
        </p:sp>
        <p:sp>
          <p:nvSpPr>
            <p:cNvPr id="256" name="Google Shape;256;p11"/>
            <p:cNvSpPr txBox="1"/>
            <p:nvPr/>
          </p:nvSpPr>
          <p:spPr>
            <a:xfrm>
              <a:off x="0" y="-47625"/>
              <a:ext cx="5172535" cy="1548418"/>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 </a:t>
              </a:r>
              <a:endParaRPr/>
            </a:p>
          </p:txBody>
        </p:sp>
      </p:grpSp>
      <p:sp>
        <p:nvSpPr>
          <p:cNvPr id="257" name="Google Shape;257;p11"/>
          <p:cNvSpPr/>
          <p:nvPr/>
        </p:nvSpPr>
        <p:spPr>
          <a:xfrm>
            <a:off x="-297830" y="-1535857"/>
            <a:ext cx="19484227" cy="12835235"/>
          </a:xfrm>
          <a:custGeom>
            <a:rect b="b" l="l" r="r" t="t"/>
            <a:pathLst>
              <a:path extrusionOk="0" h="12835235" w="19484227">
                <a:moveTo>
                  <a:pt x="0" y="0"/>
                </a:moveTo>
                <a:lnTo>
                  <a:pt x="19484227" y="0"/>
                </a:lnTo>
                <a:lnTo>
                  <a:pt x="19484227" y="12835234"/>
                </a:lnTo>
                <a:lnTo>
                  <a:pt x="0" y="12835234"/>
                </a:lnTo>
                <a:lnTo>
                  <a:pt x="0" y="0"/>
                </a:lnTo>
                <a:close/>
              </a:path>
            </a:pathLst>
          </a:custGeom>
          <a:blipFill rotWithShape="1">
            <a:blip r:embed="rId3">
              <a:alphaModFix amt="20999"/>
            </a:blip>
            <a:stretch>
              <a:fillRect b="0" l="0" r="0" t="0"/>
            </a:stretch>
          </a:blipFill>
          <a:ln>
            <a:noFill/>
          </a:ln>
        </p:spPr>
      </p:sp>
      <p:grpSp>
        <p:nvGrpSpPr>
          <p:cNvPr id="258" name="Google Shape;258;p11"/>
          <p:cNvGrpSpPr/>
          <p:nvPr/>
        </p:nvGrpSpPr>
        <p:grpSpPr>
          <a:xfrm>
            <a:off x="0" y="540758"/>
            <a:ext cx="7138174" cy="5401191"/>
            <a:chOff x="0" y="-95250"/>
            <a:chExt cx="1880013" cy="1422536"/>
          </a:xfrm>
        </p:grpSpPr>
        <p:sp>
          <p:nvSpPr>
            <p:cNvPr id="259" name="Google Shape;259;p11"/>
            <p:cNvSpPr/>
            <p:nvPr/>
          </p:nvSpPr>
          <p:spPr>
            <a:xfrm>
              <a:off x="0" y="0"/>
              <a:ext cx="1880013" cy="1327286"/>
            </a:xfrm>
            <a:custGeom>
              <a:rect b="b" l="l" r="r" t="t"/>
              <a:pathLst>
                <a:path extrusionOk="0" h="1327286" w="1880013">
                  <a:moveTo>
                    <a:pt x="0" y="0"/>
                  </a:moveTo>
                  <a:lnTo>
                    <a:pt x="1880013" y="0"/>
                  </a:lnTo>
                  <a:lnTo>
                    <a:pt x="1880013" y="1327286"/>
                  </a:lnTo>
                  <a:lnTo>
                    <a:pt x="0" y="1327286"/>
                  </a:lnTo>
                  <a:close/>
                </a:path>
              </a:pathLst>
            </a:custGeom>
            <a:solidFill>
              <a:srgbClr val="6299E4"/>
            </a:solidFill>
            <a:ln>
              <a:noFill/>
            </a:ln>
          </p:spPr>
        </p:sp>
        <p:sp>
          <p:nvSpPr>
            <p:cNvPr id="260" name="Google Shape;260;p11"/>
            <p:cNvSpPr txBox="1"/>
            <p:nvPr/>
          </p:nvSpPr>
          <p:spPr>
            <a:xfrm>
              <a:off x="0" y="-95250"/>
              <a:ext cx="1880013" cy="1422536"/>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0" i="0" lang="en-US" sz="3599" u="none" cap="none" strike="noStrike">
                  <a:solidFill>
                    <a:srgbClr val="FFFFFF"/>
                  </a:solidFill>
                  <a:latin typeface="Arimo"/>
                  <a:ea typeface="Arimo"/>
                  <a:cs typeface="Arimo"/>
                  <a:sym typeface="Arimo"/>
                </a:rPr>
                <a:t> </a:t>
              </a:r>
              <a:r>
                <a:rPr b="1" i="0" lang="en-US" sz="3399" u="none" cap="none" strike="noStrike">
                  <a:solidFill>
                    <a:srgbClr val="194A8D"/>
                  </a:solidFill>
                  <a:latin typeface="Arimo"/>
                  <a:ea typeface="Arimo"/>
                  <a:cs typeface="Arimo"/>
                  <a:sym typeface="Arimo"/>
                </a:rPr>
                <a:t>Conclusión 1 de la Hipótesis 1</a:t>
              </a:r>
              <a:endParaRPr sz="1200"/>
            </a:p>
            <a:p>
              <a:pPr indent="0" lvl="0" marL="0" marR="0" rtl="0" algn="l">
                <a:lnSpc>
                  <a:spcPct val="140013"/>
                </a:lnSpc>
                <a:spcBef>
                  <a:spcPts val="0"/>
                </a:spcBef>
                <a:spcAft>
                  <a:spcPts val="0"/>
                </a:spcAft>
                <a:buNone/>
              </a:pPr>
              <a:r>
                <a:rPr b="0" i="0" lang="en-US" sz="2699" u="none" cap="none" strike="noStrike">
                  <a:solidFill>
                    <a:srgbClr val="FFFFFF"/>
                  </a:solidFill>
                  <a:latin typeface="Arimo"/>
                  <a:ea typeface="Arimo"/>
                  <a:cs typeface="Arimo"/>
                  <a:sym typeface="Arimo"/>
                </a:rPr>
                <a:t>Las promociones "Two Day sale", "Price Savers" superaron mucho los costos promedio calculados y generaron ventas por encima de los 14000 millones, pero la promoción "Green Light Special" no pudo cruzar el umbral </a:t>
              </a:r>
              <a:r>
                <a:rPr lang="en-US" sz="2699">
                  <a:solidFill>
                    <a:srgbClr val="FFFFFF"/>
                  </a:solidFill>
                  <a:latin typeface="Arimo"/>
                  <a:ea typeface="Arimo"/>
                  <a:cs typeface="Arimo"/>
                  <a:sym typeface="Arimo"/>
                </a:rPr>
                <a:t>marcado</a:t>
              </a:r>
              <a:r>
                <a:rPr b="0" i="0" lang="en-US" sz="2699" u="none" cap="none" strike="noStrike">
                  <a:solidFill>
                    <a:srgbClr val="FFFFFF"/>
                  </a:solidFill>
                  <a:latin typeface="Arimo"/>
                  <a:ea typeface="Arimo"/>
                  <a:cs typeface="Arimo"/>
                  <a:sym typeface="Arimo"/>
                </a:rPr>
                <a:t> por los costos promedio.</a:t>
              </a:r>
              <a:endParaRPr sz="1200"/>
            </a:p>
          </p:txBody>
        </p:sp>
      </p:grpSp>
      <p:sp>
        <p:nvSpPr>
          <p:cNvPr id="261" name="Google Shape;261;p11"/>
          <p:cNvSpPr txBox="1"/>
          <p:nvPr/>
        </p:nvSpPr>
        <p:spPr>
          <a:xfrm>
            <a:off x="9928189" y="2399113"/>
            <a:ext cx="6988865"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8165" u="none" cap="none" strike="noStrike">
                <a:solidFill>
                  <a:srgbClr val="FFFFFF"/>
                </a:solidFill>
                <a:latin typeface="League Spartan"/>
                <a:ea typeface="League Spartan"/>
                <a:cs typeface="League Spartan"/>
                <a:sym typeface="League Spartan"/>
              </a:rPr>
              <a:t>VISION</a:t>
            </a:r>
            <a:endParaRPr/>
          </a:p>
        </p:txBody>
      </p:sp>
      <p:grpSp>
        <p:nvGrpSpPr>
          <p:cNvPr id="262" name="Google Shape;262;p11"/>
          <p:cNvGrpSpPr/>
          <p:nvPr/>
        </p:nvGrpSpPr>
        <p:grpSpPr>
          <a:xfrm>
            <a:off x="10908191" y="755520"/>
            <a:ext cx="7196550" cy="5007832"/>
            <a:chOff x="0" y="-85725"/>
            <a:chExt cx="1895388" cy="1318935"/>
          </a:xfrm>
        </p:grpSpPr>
        <p:sp>
          <p:nvSpPr>
            <p:cNvPr id="263" name="Google Shape;263;p11"/>
            <p:cNvSpPr/>
            <p:nvPr/>
          </p:nvSpPr>
          <p:spPr>
            <a:xfrm>
              <a:off x="0" y="0"/>
              <a:ext cx="1895388" cy="1233210"/>
            </a:xfrm>
            <a:custGeom>
              <a:rect b="b" l="l" r="r" t="t"/>
              <a:pathLst>
                <a:path extrusionOk="0" h="1233210" w="1895388">
                  <a:moveTo>
                    <a:pt x="0" y="0"/>
                  </a:moveTo>
                  <a:lnTo>
                    <a:pt x="1895388" y="0"/>
                  </a:lnTo>
                  <a:lnTo>
                    <a:pt x="1895388" y="1233210"/>
                  </a:lnTo>
                  <a:lnTo>
                    <a:pt x="0" y="1233210"/>
                  </a:lnTo>
                  <a:close/>
                </a:path>
              </a:pathLst>
            </a:custGeom>
            <a:solidFill>
              <a:srgbClr val="6299E4"/>
            </a:solidFill>
            <a:ln>
              <a:noFill/>
            </a:ln>
          </p:spPr>
        </p:sp>
        <p:sp>
          <p:nvSpPr>
            <p:cNvPr id="264" name="Google Shape;264;p11"/>
            <p:cNvSpPr txBox="1"/>
            <p:nvPr/>
          </p:nvSpPr>
          <p:spPr>
            <a:xfrm>
              <a:off x="0" y="-85725"/>
              <a:ext cx="1895388" cy="131893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0" i="0" lang="en-US" sz="3499" u="none" cap="none" strike="noStrike">
                  <a:solidFill>
                    <a:srgbClr val="194A8D"/>
                  </a:solidFill>
                  <a:latin typeface="Arimo"/>
                  <a:ea typeface="Arimo"/>
                  <a:cs typeface="Arimo"/>
                  <a:sym typeface="Arimo"/>
                </a:rPr>
                <a:t> </a:t>
              </a:r>
              <a:r>
                <a:rPr b="1" i="0" lang="en-US" sz="3499" u="none" cap="none" strike="noStrike">
                  <a:solidFill>
                    <a:srgbClr val="194A8D"/>
                  </a:solidFill>
                  <a:latin typeface="Arimo"/>
                  <a:ea typeface="Arimo"/>
                  <a:cs typeface="Arimo"/>
                  <a:sym typeface="Arimo"/>
                </a:rPr>
                <a:t>Conclusión 2 de la Hipótesis 1</a:t>
              </a:r>
              <a:endParaRPr b="1" i="0" sz="3499" u="none" cap="none" strike="noStrike">
                <a:solidFill>
                  <a:srgbClr val="194A8D"/>
                </a:solidFill>
                <a:latin typeface="Arimo"/>
                <a:ea typeface="Arimo"/>
                <a:cs typeface="Arimo"/>
                <a:sym typeface="Arimo"/>
              </a:endParaRPr>
            </a:p>
            <a:p>
              <a:pPr indent="0" lvl="0" marL="0" marR="0" rtl="0" algn="just">
                <a:lnSpc>
                  <a:spcPct val="140014"/>
                </a:lnSpc>
                <a:spcBef>
                  <a:spcPts val="0"/>
                </a:spcBef>
                <a:spcAft>
                  <a:spcPts val="0"/>
                </a:spcAft>
                <a:buNone/>
              </a:pPr>
              <a:r>
                <a:rPr b="0" i="0" lang="en-US" sz="2799" u="none" cap="none" strike="noStrike">
                  <a:solidFill>
                    <a:srgbClr val="FFFFFF"/>
                  </a:solidFill>
                  <a:latin typeface="Arimo"/>
                  <a:ea typeface="Arimo"/>
                  <a:cs typeface="Arimo"/>
                  <a:sym typeface="Arimo"/>
                </a:rPr>
                <a:t> </a:t>
              </a:r>
              <a:r>
                <a:rPr b="0" i="0" lang="en-US" sz="2699" u="none" cap="none" strike="noStrike">
                  <a:solidFill>
                    <a:srgbClr val="FFFFFF"/>
                  </a:solidFill>
                  <a:latin typeface="Arimo"/>
                  <a:ea typeface="Arimo"/>
                  <a:cs typeface="Arimo"/>
                  <a:sym typeface="Arimo"/>
                </a:rPr>
                <a:t>En esta representación gráfica se muestran las 10 promociones con mayores ventas de las cuales "Two Day sale" y "Price Savers" ocupan el segundo y tercer lugar de mayores ventas respectivamente.</a:t>
              </a:r>
              <a:endParaRPr sz="1300"/>
            </a:p>
          </p:txBody>
        </p:sp>
      </p:grpSp>
      <p:grpSp>
        <p:nvGrpSpPr>
          <p:cNvPr id="265" name="Google Shape;265;p11"/>
          <p:cNvGrpSpPr/>
          <p:nvPr/>
        </p:nvGrpSpPr>
        <p:grpSpPr>
          <a:xfrm>
            <a:off x="286023" y="6177993"/>
            <a:ext cx="17902728" cy="4238490"/>
            <a:chOff x="0" y="0"/>
            <a:chExt cx="4715122" cy="1116310"/>
          </a:xfrm>
        </p:grpSpPr>
        <p:sp>
          <p:nvSpPr>
            <p:cNvPr id="266" name="Google Shape;266;p11"/>
            <p:cNvSpPr/>
            <p:nvPr/>
          </p:nvSpPr>
          <p:spPr>
            <a:xfrm>
              <a:off x="0" y="0"/>
              <a:ext cx="4692996" cy="1027017"/>
            </a:xfrm>
            <a:custGeom>
              <a:rect b="b" l="l" r="r" t="t"/>
              <a:pathLst>
                <a:path extrusionOk="0" h="1027017" w="4692996">
                  <a:moveTo>
                    <a:pt x="0" y="0"/>
                  </a:moveTo>
                  <a:lnTo>
                    <a:pt x="4692996" y="0"/>
                  </a:lnTo>
                  <a:lnTo>
                    <a:pt x="4692996" y="1027017"/>
                  </a:lnTo>
                  <a:lnTo>
                    <a:pt x="0" y="1027017"/>
                  </a:lnTo>
                  <a:close/>
                </a:path>
              </a:pathLst>
            </a:custGeom>
            <a:solidFill>
              <a:srgbClr val="6299E4"/>
            </a:solidFill>
            <a:ln>
              <a:noFill/>
            </a:ln>
          </p:spPr>
        </p:sp>
        <p:sp>
          <p:nvSpPr>
            <p:cNvPr id="267" name="Google Shape;267;p11"/>
            <p:cNvSpPr txBox="1"/>
            <p:nvPr/>
          </p:nvSpPr>
          <p:spPr>
            <a:xfrm>
              <a:off x="22222" y="22510"/>
              <a:ext cx="4692900" cy="1093800"/>
            </a:xfrm>
            <a:prstGeom prst="rect">
              <a:avLst/>
            </a:prstGeom>
            <a:noFill/>
            <a:ln>
              <a:noFill/>
            </a:ln>
          </p:spPr>
          <p:txBody>
            <a:bodyPr anchorCtr="0" anchor="ctr" bIns="50800" lIns="50800" spcFirstLastPara="1" rIns="50800" wrap="square" tIns="50800">
              <a:noAutofit/>
            </a:bodyPr>
            <a:lstStyle/>
            <a:p>
              <a:pPr indent="0" lvl="0" marL="0" marR="0" rtl="0" algn="just">
                <a:lnSpc>
                  <a:spcPct val="140015"/>
                </a:lnSpc>
                <a:spcBef>
                  <a:spcPts val="0"/>
                </a:spcBef>
                <a:spcAft>
                  <a:spcPts val="0"/>
                </a:spcAft>
                <a:buNone/>
              </a:pPr>
              <a:r>
                <a:rPr b="0" i="0" lang="en-US" sz="2499" u="none" cap="none" strike="noStrike">
                  <a:solidFill>
                    <a:srgbClr val="FFFFFF"/>
                  </a:solidFill>
                  <a:latin typeface="Arimo"/>
                  <a:ea typeface="Arimo"/>
                  <a:cs typeface="Arimo"/>
                  <a:sym typeface="Arimo"/>
                </a:rPr>
                <a:t>Con ambos gráficos vemos que "Weekend Markdown" tiene un impacto significativamente positivo en las ventas, ocupando el primer lugar.</a:t>
              </a:r>
              <a:endParaRPr sz="1300"/>
            </a:p>
            <a:p>
              <a:pPr indent="0" lvl="0" marL="0" marR="0" rtl="0" algn="just">
                <a:lnSpc>
                  <a:spcPct val="140015"/>
                </a:lnSpc>
                <a:spcBef>
                  <a:spcPts val="0"/>
                </a:spcBef>
                <a:spcAft>
                  <a:spcPts val="0"/>
                </a:spcAft>
                <a:buNone/>
              </a:pPr>
              <a:r>
                <a:rPr b="0" i="0" lang="en-US" sz="2499" u="none" cap="none" strike="noStrike">
                  <a:solidFill>
                    <a:srgbClr val="FFFFFF"/>
                  </a:solidFill>
                  <a:latin typeface="Arimo"/>
                  <a:ea typeface="Arimo"/>
                  <a:cs typeface="Arimo"/>
                  <a:sym typeface="Arimo"/>
                </a:rPr>
                <a:t>Las promociones como por ejemplo Weekend Markdown, Price Savers, Two Day Sale, Price Winners, entre otras cuyas barras están por encima del costo promedio son las más rentables.</a:t>
              </a:r>
              <a:endParaRPr sz="1300"/>
            </a:p>
            <a:p>
              <a:pPr indent="0" lvl="0" marL="0" marR="0" rtl="0" algn="just">
                <a:lnSpc>
                  <a:spcPct val="140015"/>
                </a:lnSpc>
                <a:spcBef>
                  <a:spcPts val="0"/>
                </a:spcBef>
                <a:spcAft>
                  <a:spcPts val="0"/>
                </a:spcAft>
                <a:buNone/>
              </a:pPr>
              <a:r>
                <a:rPr b="0" i="0" lang="en-US" sz="2499" u="none" cap="none" strike="noStrike">
                  <a:solidFill>
                    <a:srgbClr val="FFFFFF"/>
                  </a:solidFill>
                  <a:latin typeface="Arimo"/>
                  <a:ea typeface="Arimo"/>
                  <a:cs typeface="Arimo"/>
                  <a:sym typeface="Arimo"/>
                </a:rPr>
                <a:t>Las promociones que están cerca de la barra promedio requieren </a:t>
              </a:r>
              <a:r>
                <a:rPr lang="en-US" sz="2499">
                  <a:solidFill>
                    <a:srgbClr val="FFFFFF"/>
                  </a:solidFill>
                  <a:latin typeface="Arimo"/>
                  <a:ea typeface="Arimo"/>
                  <a:cs typeface="Arimo"/>
                  <a:sym typeface="Arimo"/>
                </a:rPr>
                <a:t>más</a:t>
              </a:r>
              <a:r>
                <a:rPr b="0" i="0" lang="en-US" sz="2499" u="none" cap="none" strike="noStrike">
                  <a:solidFill>
                    <a:srgbClr val="FFFFFF"/>
                  </a:solidFill>
                  <a:latin typeface="Arimo"/>
                  <a:ea typeface="Arimo"/>
                  <a:cs typeface="Arimo"/>
                  <a:sym typeface="Arimo"/>
                </a:rPr>
                <a:t> ajustes para mejorar su rentabilidad.</a:t>
              </a:r>
              <a:endParaRPr sz="1300"/>
            </a:p>
            <a:p>
              <a:pPr indent="0" lvl="0" marL="0" marR="0" rtl="0" algn="just">
                <a:lnSpc>
                  <a:spcPct val="140015"/>
                </a:lnSpc>
                <a:spcBef>
                  <a:spcPts val="0"/>
                </a:spcBef>
                <a:spcAft>
                  <a:spcPts val="0"/>
                </a:spcAft>
                <a:buNone/>
              </a:pPr>
              <a:r>
                <a:rPr b="0" i="0" lang="en-US" sz="2499" u="none" cap="none" strike="noStrike">
                  <a:solidFill>
                    <a:srgbClr val="FFFFFF"/>
                  </a:solidFill>
                  <a:latin typeface="Arimo"/>
                  <a:ea typeface="Arimo"/>
                  <a:cs typeface="Arimo"/>
                  <a:sym typeface="Arimo"/>
                </a:rPr>
                <a:t>Las promociones que aparecen en el TOP 10 son las más exitosas generando mayor impacto lo </a:t>
              </a:r>
              <a:r>
                <a:rPr lang="en-US" sz="2499">
                  <a:solidFill>
                    <a:srgbClr val="FFFFFF"/>
                  </a:solidFill>
                  <a:latin typeface="Arimo"/>
                  <a:ea typeface="Arimo"/>
                  <a:cs typeface="Arimo"/>
                  <a:sym typeface="Arimo"/>
                </a:rPr>
                <a:t>cual</a:t>
              </a:r>
              <a:r>
                <a:rPr b="0" i="0" lang="en-US" sz="2499" u="none" cap="none" strike="noStrike">
                  <a:solidFill>
                    <a:srgbClr val="FFFFFF"/>
                  </a:solidFill>
                  <a:latin typeface="Arimo"/>
                  <a:ea typeface="Arimo"/>
                  <a:cs typeface="Arimo"/>
                  <a:sym typeface="Arimo"/>
                </a:rPr>
                <a:t> deberían ser priorizadas en futuras estrategias.</a:t>
              </a:r>
              <a:endParaRPr sz="1300"/>
            </a:p>
            <a:p>
              <a:pPr indent="0" lvl="0" marL="0" marR="0" rtl="0" algn="ctr">
                <a:lnSpc>
                  <a:spcPct val="107733"/>
                </a:lnSpc>
                <a:spcBef>
                  <a:spcPts val="0"/>
                </a:spcBef>
                <a:spcAft>
                  <a:spcPts val="0"/>
                </a:spcAft>
                <a:buNone/>
              </a:pPr>
              <a:r>
                <a:t/>
              </a:r>
              <a:endParaRPr b="0" i="0" sz="2599" u="none" cap="none" strike="noStrike">
                <a:solidFill>
                  <a:srgbClr val="FFFFFF"/>
                </a:solidFill>
                <a:latin typeface="Arimo"/>
                <a:ea typeface="Arimo"/>
                <a:cs typeface="Arimo"/>
                <a:sym typeface="Arimo"/>
              </a:endParaRPr>
            </a:p>
          </p:txBody>
        </p:sp>
      </p:grpSp>
      <p:sp>
        <p:nvSpPr>
          <p:cNvPr id="268" name="Google Shape;268;p11"/>
          <p:cNvSpPr/>
          <p:nvPr/>
        </p:nvSpPr>
        <p:spPr>
          <a:xfrm>
            <a:off x="7349620" y="1788193"/>
            <a:ext cx="3347125" cy="3050067"/>
          </a:xfrm>
          <a:custGeom>
            <a:rect b="b" l="l" r="r" t="t"/>
            <a:pathLst>
              <a:path extrusionOk="0" h="3050067" w="3347125">
                <a:moveTo>
                  <a:pt x="0" y="0"/>
                </a:moveTo>
                <a:lnTo>
                  <a:pt x="3347125" y="0"/>
                </a:lnTo>
                <a:lnTo>
                  <a:pt x="3347125" y="3050067"/>
                </a:lnTo>
                <a:lnTo>
                  <a:pt x="0" y="3050067"/>
                </a:lnTo>
                <a:lnTo>
                  <a:pt x="0" y="0"/>
                </a:lnTo>
                <a:close/>
              </a:path>
            </a:pathLst>
          </a:custGeom>
          <a:blipFill rotWithShape="1">
            <a:blip r:embed="rId4">
              <a:alphaModFix/>
            </a:blip>
            <a:stretch>
              <a:fillRect b="0" l="0" r="0" t="0"/>
            </a:stretch>
          </a:blipFill>
          <a:ln>
            <a:noFill/>
          </a:ln>
        </p:spPr>
      </p:sp>
      <p:sp>
        <p:nvSpPr>
          <p:cNvPr id="269" name="Google Shape;269;p11"/>
          <p:cNvSpPr txBox="1"/>
          <p:nvPr/>
        </p:nvSpPr>
        <p:spPr>
          <a:xfrm>
            <a:off x="2637015" y="-218691"/>
            <a:ext cx="13285200" cy="58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780" u="none" cap="none" strike="noStrike">
                <a:solidFill>
                  <a:srgbClr val="194A8D"/>
                </a:solidFill>
                <a:latin typeface="Arimo"/>
                <a:ea typeface="Arimo"/>
                <a:cs typeface="Arimo"/>
                <a:sym typeface="Arimo"/>
              </a:rPr>
              <a:t>HIPÓTESIS 1: Impacto de las promociones de ventas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73" name="Shape 273"/>
        <p:cNvGrpSpPr/>
        <p:nvPr/>
      </p:nvGrpSpPr>
      <p:grpSpPr>
        <a:xfrm>
          <a:off x="0" y="0"/>
          <a:ext cx="0" cy="0"/>
          <a:chOff x="0" y="0"/>
          <a:chExt cx="0" cy="0"/>
        </a:xfrm>
      </p:grpSpPr>
      <p:sp>
        <p:nvSpPr>
          <p:cNvPr id="274" name="Google Shape;274;p12"/>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275" name="Google Shape;275;p12"/>
          <p:cNvSpPr txBox="1"/>
          <p:nvPr/>
        </p:nvSpPr>
        <p:spPr>
          <a:xfrm>
            <a:off x="1594929" y="513660"/>
            <a:ext cx="14787000" cy="15855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5000" u="none" cap="none" strike="noStrike">
                <a:solidFill>
                  <a:srgbClr val="FFFFFF"/>
                </a:solidFill>
                <a:latin typeface="League Spartan"/>
                <a:ea typeface="League Spartan"/>
                <a:cs typeface="League Spartan"/>
                <a:sym typeface="League Spartan"/>
              </a:rPr>
              <a:t>HIPOTESIS 2: VENTAS-COSTOS DE PAISES</a:t>
            </a:r>
            <a:endParaRPr/>
          </a:p>
          <a:p>
            <a:pPr indent="0" lvl="0" marL="0" marR="0" rtl="0" algn="ctr">
              <a:lnSpc>
                <a:spcPct val="173099"/>
              </a:lnSpc>
              <a:spcBef>
                <a:spcPts val="0"/>
              </a:spcBef>
              <a:spcAft>
                <a:spcPts val="0"/>
              </a:spcAft>
              <a:buNone/>
            </a:pPr>
            <a:r>
              <a:t/>
            </a:r>
            <a:endParaRPr b="0" i="0" sz="5000" u="none" cap="none" strike="noStrike">
              <a:solidFill>
                <a:srgbClr val="FFFFFF"/>
              </a:solidFill>
              <a:latin typeface="League Spartan"/>
              <a:ea typeface="League Spartan"/>
              <a:cs typeface="League Spartan"/>
              <a:sym typeface="League Spartan"/>
            </a:endParaRPr>
          </a:p>
        </p:txBody>
      </p:sp>
      <p:sp>
        <p:nvSpPr>
          <p:cNvPr id="276" name="Google Shape;276;p12"/>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277" name="Google Shape;277;p12"/>
          <p:cNvSpPr/>
          <p:nvPr/>
        </p:nvSpPr>
        <p:spPr>
          <a:xfrm>
            <a:off x="148996" y="3863551"/>
            <a:ext cx="18037344" cy="5952323"/>
          </a:xfrm>
          <a:custGeom>
            <a:rect b="b" l="l" r="r" t="t"/>
            <a:pathLst>
              <a:path extrusionOk="0" h="5952323" w="18037344">
                <a:moveTo>
                  <a:pt x="0" y="0"/>
                </a:moveTo>
                <a:lnTo>
                  <a:pt x="18037344" y="0"/>
                </a:lnTo>
                <a:lnTo>
                  <a:pt x="18037344" y="5952323"/>
                </a:lnTo>
                <a:lnTo>
                  <a:pt x="0" y="5952323"/>
                </a:lnTo>
                <a:lnTo>
                  <a:pt x="0" y="0"/>
                </a:lnTo>
                <a:close/>
              </a:path>
            </a:pathLst>
          </a:custGeom>
          <a:blipFill rotWithShape="1">
            <a:blip r:embed="rId4">
              <a:alphaModFix/>
            </a:blip>
            <a:stretch>
              <a:fillRect b="0" l="0" r="0" t="0"/>
            </a:stretch>
          </a:blipFill>
          <a:ln>
            <a:noFill/>
          </a:ln>
        </p:spPr>
      </p:sp>
      <p:sp>
        <p:nvSpPr>
          <p:cNvPr id="278" name="Google Shape;278;p12"/>
          <p:cNvSpPr txBox="1"/>
          <p:nvPr/>
        </p:nvSpPr>
        <p:spPr>
          <a:xfrm>
            <a:off x="149071" y="1622388"/>
            <a:ext cx="18037200" cy="2001900"/>
          </a:xfrm>
          <a:prstGeom prst="rect">
            <a:avLst/>
          </a:prstGeom>
          <a:noFill/>
          <a:ln>
            <a:noFill/>
          </a:ln>
        </p:spPr>
        <p:txBody>
          <a:bodyPr anchorCtr="0" anchor="t" bIns="0" lIns="0" spcFirstLastPara="1" rIns="0" wrap="square" tIns="0">
            <a:spAutoFit/>
          </a:bodyPr>
          <a:lstStyle/>
          <a:p>
            <a:pPr indent="0" lvl="0" marL="0" marR="0" rtl="0" algn="l">
              <a:lnSpc>
                <a:spcPct val="105976"/>
              </a:lnSpc>
              <a:spcBef>
                <a:spcPts val="0"/>
              </a:spcBef>
              <a:spcAft>
                <a:spcPts val="0"/>
              </a:spcAft>
              <a:buNone/>
            </a:pPr>
            <a:r>
              <a:rPr b="0" i="0" lang="en-US" sz="3112" u="none" cap="none" strike="noStrike">
                <a:solidFill>
                  <a:srgbClr val="FFFFFF"/>
                </a:solidFill>
                <a:latin typeface="Arimo"/>
                <a:ea typeface="Arimo"/>
                <a:cs typeface="Arimo"/>
                <a:sym typeface="Arimo"/>
              </a:rPr>
              <a:t>Basados en la </a:t>
            </a:r>
            <a:r>
              <a:rPr lang="en-US" sz="3112">
                <a:solidFill>
                  <a:srgbClr val="FFFFFF"/>
                </a:solidFill>
                <a:latin typeface="Arimo"/>
                <a:ea typeface="Arimo"/>
                <a:cs typeface="Arimo"/>
                <a:sym typeface="Arimo"/>
              </a:rPr>
              <a:t>Hipótesis</a:t>
            </a:r>
            <a:r>
              <a:rPr b="0" i="0" lang="en-US" sz="3112" u="none" cap="none" strike="noStrike">
                <a:solidFill>
                  <a:srgbClr val="FFFFFF"/>
                </a:solidFill>
                <a:latin typeface="Arimo"/>
                <a:ea typeface="Arimo"/>
                <a:cs typeface="Arimo"/>
                <a:sym typeface="Arimo"/>
              </a:rPr>
              <a:t> Planteada, obtenemos el siguiente resultado, fuente </a:t>
            </a:r>
            <a:endParaRPr b="0" i="0" sz="3112" u="none" cap="none" strike="noStrike">
              <a:solidFill>
                <a:srgbClr val="FFFFFF"/>
              </a:solidFill>
              <a:latin typeface="Arimo"/>
              <a:ea typeface="Arimo"/>
              <a:cs typeface="Arimo"/>
              <a:sym typeface="Arimo"/>
            </a:endParaRPr>
          </a:p>
          <a:p>
            <a:pPr indent="0" lvl="0" marL="0" marR="0" rtl="0" algn="l">
              <a:lnSpc>
                <a:spcPct val="105976"/>
              </a:lnSpc>
              <a:spcBef>
                <a:spcPts val="0"/>
              </a:spcBef>
              <a:spcAft>
                <a:spcPts val="0"/>
              </a:spcAft>
              <a:buNone/>
            </a:pPr>
            <a:r>
              <a:t/>
            </a:r>
            <a:endParaRPr sz="3112">
              <a:solidFill>
                <a:srgbClr val="FFFFFF"/>
              </a:solidFill>
              <a:latin typeface="Arimo"/>
              <a:ea typeface="Arimo"/>
              <a:cs typeface="Arimo"/>
              <a:sym typeface="Arimo"/>
            </a:endParaRPr>
          </a:p>
          <a:p>
            <a:pPr indent="0" lvl="0" marL="0" marR="0" rtl="0" algn="l">
              <a:lnSpc>
                <a:spcPct val="105976"/>
              </a:lnSpc>
              <a:spcBef>
                <a:spcPts val="0"/>
              </a:spcBef>
              <a:spcAft>
                <a:spcPts val="0"/>
              </a:spcAft>
              <a:buNone/>
            </a:pPr>
            <a:r>
              <a:rPr b="0" i="0" lang="en-US" sz="3112" u="none" cap="none" strike="noStrike">
                <a:solidFill>
                  <a:srgbClr val="FFFFFF"/>
                </a:solidFill>
                <a:latin typeface="Arimo"/>
                <a:ea typeface="Arimo"/>
                <a:cs typeface="Arimo"/>
                <a:sym typeface="Arimo"/>
              </a:rPr>
              <a:t>(</a:t>
            </a:r>
            <a:r>
              <a:rPr b="1" i="0" lang="en-US" sz="3112" u="none" cap="none" strike="noStrike">
                <a:solidFill>
                  <a:srgbClr val="FFFFFF"/>
                </a:solidFill>
                <a:latin typeface="Arimo"/>
                <a:ea typeface="Arimo"/>
                <a:cs typeface="Arimo"/>
                <a:sym typeface="Arimo"/>
              </a:rPr>
              <a:t>https://colab.research.google.com/drive/1pSNGU4eVd6f-)LUrz0iD1vkrIPsJm1rXc#scrollTo=4LzZjPKdZDWS)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82" name="Shape 282"/>
        <p:cNvGrpSpPr/>
        <p:nvPr/>
      </p:nvGrpSpPr>
      <p:grpSpPr>
        <a:xfrm>
          <a:off x="0" y="0"/>
          <a:ext cx="0" cy="0"/>
          <a:chOff x="0" y="0"/>
          <a:chExt cx="0" cy="0"/>
        </a:xfrm>
      </p:grpSpPr>
      <p:sp>
        <p:nvSpPr>
          <p:cNvPr id="283" name="Google Shape;283;p13"/>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284" name="Google Shape;284;p13"/>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285" name="Google Shape;285;p13"/>
          <p:cNvSpPr txBox="1"/>
          <p:nvPr/>
        </p:nvSpPr>
        <p:spPr>
          <a:xfrm>
            <a:off x="1750541" y="767660"/>
            <a:ext cx="14787000" cy="15855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5000" u="none" cap="none" strike="noStrike">
                <a:solidFill>
                  <a:srgbClr val="FFFFFF"/>
                </a:solidFill>
                <a:latin typeface="League Spartan"/>
                <a:ea typeface="League Spartan"/>
                <a:cs typeface="League Spartan"/>
                <a:sym typeface="League Spartan"/>
              </a:rPr>
              <a:t>HIP</a:t>
            </a:r>
            <a:r>
              <a:rPr lang="en-US" sz="5000">
                <a:solidFill>
                  <a:srgbClr val="FFFFFF"/>
                </a:solidFill>
                <a:latin typeface="League Spartan"/>
                <a:ea typeface="League Spartan"/>
                <a:cs typeface="League Spartan"/>
                <a:sym typeface="League Spartan"/>
              </a:rPr>
              <a:t>Ó</a:t>
            </a:r>
            <a:r>
              <a:rPr b="0" i="0" lang="en-US" sz="5000" u="none" cap="none" strike="noStrike">
                <a:solidFill>
                  <a:srgbClr val="FFFFFF"/>
                </a:solidFill>
                <a:latin typeface="League Spartan"/>
                <a:ea typeface="League Spartan"/>
                <a:cs typeface="League Spartan"/>
                <a:sym typeface="League Spartan"/>
              </a:rPr>
              <a:t>TESIS 2: VENTAS-COSTOS DE PAISES</a:t>
            </a:r>
            <a:endParaRPr/>
          </a:p>
          <a:p>
            <a:pPr indent="0" lvl="0" marL="0" marR="0" rtl="0" algn="ctr">
              <a:lnSpc>
                <a:spcPct val="173099"/>
              </a:lnSpc>
              <a:spcBef>
                <a:spcPts val="0"/>
              </a:spcBef>
              <a:spcAft>
                <a:spcPts val="0"/>
              </a:spcAft>
              <a:buNone/>
            </a:pPr>
            <a:r>
              <a:t/>
            </a:r>
            <a:endParaRPr b="0" i="0" sz="5000" u="none" cap="none" strike="noStrike">
              <a:solidFill>
                <a:srgbClr val="FFFFFF"/>
              </a:solidFill>
              <a:latin typeface="League Spartan"/>
              <a:ea typeface="League Spartan"/>
              <a:cs typeface="League Spartan"/>
              <a:sym typeface="League Spartan"/>
            </a:endParaRPr>
          </a:p>
        </p:txBody>
      </p:sp>
      <p:grpSp>
        <p:nvGrpSpPr>
          <p:cNvPr id="286" name="Google Shape;286;p13"/>
          <p:cNvGrpSpPr/>
          <p:nvPr/>
        </p:nvGrpSpPr>
        <p:grpSpPr>
          <a:xfrm>
            <a:off x="234641" y="2503378"/>
            <a:ext cx="17818718" cy="5162554"/>
            <a:chOff x="0" y="0"/>
            <a:chExt cx="4692996" cy="1359685"/>
          </a:xfrm>
        </p:grpSpPr>
        <p:sp>
          <p:nvSpPr>
            <p:cNvPr id="287" name="Google Shape;287;p13"/>
            <p:cNvSpPr/>
            <p:nvPr/>
          </p:nvSpPr>
          <p:spPr>
            <a:xfrm>
              <a:off x="0" y="0"/>
              <a:ext cx="4692996" cy="1233424"/>
            </a:xfrm>
            <a:custGeom>
              <a:rect b="b" l="l" r="r" t="t"/>
              <a:pathLst>
                <a:path extrusionOk="0" h="1233424" w="4692996">
                  <a:moveTo>
                    <a:pt x="0" y="0"/>
                  </a:moveTo>
                  <a:lnTo>
                    <a:pt x="4692996" y="0"/>
                  </a:lnTo>
                  <a:lnTo>
                    <a:pt x="4692996" y="1233424"/>
                  </a:lnTo>
                  <a:lnTo>
                    <a:pt x="0" y="1233424"/>
                  </a:lnTo>
                  <a:close/>
                </a:path>
              </a:pathLst>
            </a:custGeom>
            <a:solidFill>
              <a:srgbClr val="4EBFD9"/>
            </a:solidFill>
            <a:ln>
              <a:noFill/>
            </a:ln>
          </p:spPr>
        </p:sp>
        <p:sp>
          <p:nvSpPr>
            <p:cNvPr id="288" name="Google Shape;288;p13"/>
            <p:cNvSpPr txBox="1"/>
            <p:nvPr/>
          </p:nvSpPr>
          <p:spPr>
            <a:xfrm>
              <a:off x="46" y="30985"/>
              <a:ext cx="4692900" cy="13287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194A8D"/>
                  </a:solidFill>
                  <a:latin typeface="Arimo"/>
                  <a:ea typeface="Arimo"/>
                  <a:cs typeface="Arimo"/>
                  <a:sym typeface="Arimo"/>
                </a:rPr>
                <a:t>Conclusión de la Hipótesis 2</a:t>
              </a:r>
              <a:endParaRPr/>
            </a:p>
            <a:p>
              <a:pPr indent="0" lvl="0" marL="0" marR="0" rtl="0" algn="ctr">
                <a:lnSpc>
                  <a:spcPct val="101111"/>
                </a:lnSpc>
                <a:spcBef>
                  <a:spcPts val="0"/>
                </a:spcBef>
                <a:spcAft>
                  <a:spcPts val="0"/>
                </a:spcAft>
                <a:buNone/>
              </a:pPr>
              <a:r>
                <a:t/>
              </a:r>
              <a:endParaRPr b="1" i="0" sz="3599" u="none" cap="none" strike="noStrike">
                <a:solidFill>
                  <a:srgbClr val="194A8D"/>
                </a:solidFill>
                <a:latin typeface="Arimo"/>
                <a:ea typeface="Arimo"/>
                <a:cs typeface="Arimo"/>
                <a:sym typeface="Arimo"/>
              </a:endParaRPr>
            </a:p>
            <a:p>
              <a:pPr indent="0" lvl="0" marL="0" marR="0" rtl="0" algn="ctr">
                <a:lnSpc>
                  <a:spcPct val="140014"/>
                </a:lnSpc>
                <a:spcBef>
                  <a:spcPts val="0"/>
                </a:spcBef>
                <a:spcAft>
                  <a:spcPts val="0"/>
                </a:spcAft>
                <a:buNone/>
              </a:pPr>
              <a:r>
                <a:rPr b="0" i="0" lang="en-US" sz="2799" u="none" cap="none" strike="noStrike">
                  <a:solidFill>
                    <a:srgbClr val="FFFFFF"/>
                  </a:solidFill>
                  <a:latin typeface="Arimo"/>
                  <a:ea typeface="Arimo"/>
                  <a:cs typeface="Arimo"/>
                  <a:sym typeface="Arimo"/>
                </a:rPr>
                <a:t> En Estados Unidos las ventas son significativamente más altas que México y Canadá, esto podría indicar que EEUU tiene una mayor demanda de productos o que la promociones en este país son mas efectivas. Por otro lado se observa que en los tres países tienen rentabilidad, pero Canadá tiene altos costos en comparación a sus ventas generadas. EEUU tiene más ventas y por lo tanto mayor costo que los demás países, sin embargo, las utilidades generadas se hacen cerca de los 15000 millones, lo cual es muy positivo para su operación.</a:t>
              </a:r>
              <a:endParaRPr/>
            </a:p>
            <a:p>
              <a:pPr indent="0" lvl="0" marL="0" marR="0" rtl="0" algn="ctr">
                <a:lnSpc>
                  <a:spcPct val="100035"/>
                </a:lnSpc>
                <a:spcBef>
                  <a:spcPts val="0"/>
                </a:spcBef>
                <a:spcAft>
                  <a:spcPts val="0"/>
                </a:spcAft>
                <a:buNone/>
              </a:pPr>
              <a:r>
                <a:t/>
              </a:r>
              <a:endParaRPr b="0" i="0" sz="2799" u="none" cap="none" strike="noStrike">
                <a:solidFill>
                  <a:srgbClr val="FFFFFF"/>
                </a:solidFill>
                <a:latin typeface="Arimo"/>
                <a:ea typeface="Arimo"/>
                <a:cs typeface="Arimo"/>
                <a:sym typeface="Arimo"/>
              </a:endParaRPr>
            </a:p>
          </p:txBody>
        </p:sp>
      </p:grpSp>
      <p:sp>
        <p:nvSpPr>
          <p:cNvPr id="289" name="Google Shape;289;p13"/>
          <p:cNvSpPr/>
          <p:nvPr/>
        </p:nvSpPr>
        <p:spPr>
          <a:xfrm>
            <a:off x="12930244" y="7186536"/>
            <a:ext cx="3100464" cy="3100464"/>
          </a:xfrm>
          <a:custGeom>
            <a:rect b="b" l="l" r="r" t="t"/>
            <a:pathLst>
              <a:path extrusionOk="0" h="3100464" w="3100464">
                <a:moveTo>
                  <a:pt x="0" y="0"/>
                </a:moveTo>
                <a:lnTo>
                  <a:pt x="3100464" y="0"/>
                </a:lnTo>
                <a:lnTo>
                  <a:pt x="3100464" y="3100464"/>
                </a:lnTo>
                <a:lnTo>
                  <a:pt x="0" y="3100464"/>
                </a:lnTo>
                <a:lnTo>
                  <a:pt x="0" y="0"/>
                </a:lnTo>
                <a:close/>
              </a:path>
            </a:pathLst>
          </a:custGeom>
          <a:blipFill rotWithShape="1">
            <a:blip r:embed="rId4">
              <a:alphaModFix/>
            </a:blip>
            <a:stretch>
              <a:fillRect b="0" l="0" r="0" t="0"/>
            </a:stretch>
          </a:blipFill>
          <a:ln>
            <a:noFill/>
          </a:ln>
        </p:spPr>
      </p:sp>
      <p:sp>
        <p:nvSpPr>
          <p:cNvPr id="290" name="Google Shape;290;p13"/>
          <p:cNvSpPr/>
          <p:nvPr/>
        </p:nvSpPr>
        <p:spPr>
          <a:xfrm>
            <a:off x="2221793" y="7203354"/>
            <a:ext cx="2974611" cy="2974611"/>
          </a:xfrm>
          <a:custGeom>
            <a:rect b="b" l="l" r="r" t="t"/>
            <a:pathLst>
              <a:path extrusionOk="0" h="2974611" w="2974611">
                <a:moveTo>
                  <a:pt x="0" y="0"/>
                </a:moveTo>
                <a:lnTo>
                  <a:pt x="2974611" y="0"/>
                </a:lnTo>
                <a:lnTo>
                  <a:pt x="2974611" y="2974610"/>
                </a:lnTo>
                <a:lnTo>
                  <a:pt x="0" y="2974610"/>
                </a:lnTo>
                <a:lnTo>
                  <a:pt x="0" y="0"/>
                </a:lnTo>
                <a:close/>
              </a:path>
            </a:pathLst>
          </a:custGeom>
          <a:blipFill rotWithShape="1">
            <a:blip r:embed="rId5">
              <a:alphaModFix/>
            </a:blip>
            <a:stretch>
              <a:fillRect b="0" l="0" r="0" t="0"/>
            </a:stretch>
          </a:blipFill>
          <a:ln>
            <a:noFill/>
          </a:ln>
        </p:spPr>
      </p:sp>
      <p:pic>
        <p:nvPicPr>
          <p:cNvPr id="291" name="Google Shape;291;p13"/>
          <p:cNvPicPr preferRelativeResize="0"/>
          <p:nvPr/>
        </p:nvPicPr>
        <p:blipFill>
          <a:blip r:embed="rId6">
            <a:alphaModFix/>
          </a:blip>
          <a:stretch>
            <a:fillRect/>
          </a:stretch>
        </p:blipFill>
        <p:spPr>
          <a:xfrm>
            <a:off x="7461555" y="7512432"/>
            <a:ext cx="3203550" cy="2356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95" name="Shape 295"/>
        <p:cNvGrpSpPr/>
        <p:nvPr/>
      </p:nvGrpSpPr>
      <p:grpSpPr>
        <a:xfrm>
          <a:off x="0" y="0"/>
          <a:ext cx="0" cy="0"/>
          <a:chOff x="0" y="0"/>
          <a:chExt cx="0" cy="0"/>
        </a:xfrm>
      </p:grpSpPr>
      <p:sp>
        <p:nvSpPr>
          <p:cNvPr id="296" name="Google Shape;296;p14"/>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297" name="Google Shape;297;p14"/>
          <p:cNvSpPr txBox="1"/>
          <p:nvPr/>
        </p:nvSpPr>
        <p:spPr>
          <a:xfrm>
            <a:off x="1495958" y="224415"/>
            <a:ext cx="14787000" cy="21132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4400" u="none" cap="none" strike="noStrike">
                <a:solidFill>
                  <a:srgbClr val="FFFFFF"/>
                </a:solidFill>
                <a:latin typeface="League Spartan"/>
                <a:ea typeface="League Spartan"/>
                <a:cs typeface="League Spartan"/>
                <a:sym typeface="League Spartan"/>
              </a:rPr>
              <a:t>HIP</a:t>
            </a:r>
            <a:r>
              <a:rPr lang="en-US" sz="4400">
                <a:solidFill>
                  <a:srgbClr val="FFFFFF"/>
                </a:solidFill>
                <a:latin typeface="League Spartan"/>
                <a:ea typeface="League Spartan"/>
                <a:cs typeface="League Spartan"/>
                <a:sym typeface="League Spartan"/>
              </a:rPr>
              <a:t>Ó</a:t>
            </a:r>
            <a:r>
              <a:rPr b="0" i="0" lang="en-US" sz="4400" u="none" cap="none" strike="noStrike">
                <a:solidFill>
                  <a:srgbClr val="FFFFFF"/>
                </a:solidFill>
                <a:latin typeface="League Spartan"/>
                <a:ea typeface="League Spartan"/>
                <a:cs typeface="League Spartan"/>
                <a:sym typeface="League Spartan"/>
              </a:rPr>
              <a:t>TESIS 3: INFLUENCIA DEL NIVEL EDUCATIVO PARA COMPRAS POR CATEGORÍA DE TIENDAS</a:t>
            </a:r>
            <a:endParaRPr/>
          </a:p>
          <a:p>
            <a:pPr indent="0" lvl="0" marL="0" marR="0" rtl="0" algn="ctr">
              <a:lnSpc>
                <a:spcPct val="196704"/>
              </a:lnSpc>
              <a:spcBef>
                <a:spcPts val="0"/>
              </a:spcBef>
              <a:spcAft>
                <a:spcPts val="0"/>
              </a:spcAft>
              <a:buNone/>
            </a:pPr>
            <a:r>
              <a:t/>
            </a:r>
            <a:endParaRPr b="0" i="0" sz="4400" u="none" cap="none" strike="noStrike">
              <a:solidFill>
                <a:srgbClr val="FFFFFF"/>
              </a:solidFill>
              <a:latin typeface="League Spartan"/>
              <a:ea typeface="League Spartan"/>
              <a:cs typeface="League Spartan"/>
              <a:sym typeface="League Spartan"/>
            </a:endParaRPr>
          </a:p>
        </p:txBody>
      </p:sp>
      <p:sp>
        <p:nvSpPr>
          <p:cNvPr id="298" name="Google Shape;298;p14"/>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299" name="Google Shape;299;p14"/>
          <p:cNvSpPr/>
          <p:nvPr/>
        </p:nvSpPr>
        <p:spPr>
          <a:xfrm>
            <a:off x="174917" y="3847943"/>
            <a:ext cx="8794166" cy="6305707"/>
          </a:xfrm>
          <a:custGeom>
            <a:rect b="b" l="l" r="r" t="t"/>
            <a:pathLst>
              <a:path extrusionOk="0" h="6305707" w="8794166">
                <a:moveTo>
                  <a:pt x="0" y="0"/>
                </a:moveTo>
                <a:lnTo>
                  <a:pt x="8794166" y="0"/>
                </a:lnTo>
                <a:lnTo>
                  <a:pt x="8794166" y="6305707"/>
                </a:lnTo>
                <a:lnTo>
                  <a:pt x="0" y="6305707"/>
                </a:lnTo>
                <a:lnTo>
                  <a:pt x="0" y="0"/>
                </a:lnTo>
                <a:close/>
              </a:path>
            </a:pathLst>
          </a:custGeom>
          <a:blipFill rotWithShape="1">
            <a:blip r:embed="rId4">
              <a:alphaModFix/>
            </a:blip>
            <a:stretch>
              <a:fillRect b="0" l="0" r="0" t="0"/>
            </a:stretch>
          </a:blipFill>
          <a:ln>
            <a:noFill/>
          </a:ln>
        </p:spPr>
      </p:sp>
      <p:sp>
        <p:nvSpPr>
          <p:cNvPr id="300" name="Google Shape;300;p14"/>
          <p:cNvSpPr/>
          <p:nvPr/>
        </p:nvSpPr>
        <p:spPr>
          <a:xfrm>
            <a:off x="9563092" y="1893778"/>
            <a:ext cx="8465104" cy="6250604"/>
          </a:xfrm>
          <a:custGeom>
            <a:rect b="b" l="l" r="r" t="t"/>
            <a:pathLst>
              <a:path extrusionOk="0" h="6250604" w="8465104">
                <a:moveTo>
                  <a:pt x="0" y="0"/>
                </a:moveTo>
                <a:lnTo>
                  <a:pt x="8465104" y="0"/>
                </a:lnTo>
                <a:lnTo>
                  <a:pt x="8465104" y="6250604"/>
                </a:lnTo>
                <a:lnTo>
                  <a:pt x="0" y="6250604"/>
                </a:lnTo>
                <a:lnTo>
                  <a:pt x="0" y="0"/>
                </a:lnTo>
                <a:close/>
              </a:path>
            </a:pathLst>
          </a:custGeom>
          <a:blipFill rotWithShape="1">
            <a:blip r:embed="rId5">
              <a:alphaModFix/>
            </a:blip>
            <a:stretch>
              <a:fillRect b="0" l="0" r="0" t="0"/>
            </a:stretch>
          </a:blipFill>
          <a:ln>
            <a:noFill/>
          </a:ln>
        </p:spPr>
      </p:sp>
      <p:grpSp>
        <p:nvGrpSpPr>
          <p:cNvPr id="301" name="Google Shape;301;p14"/>
          <p:cNvGrpSpPr/>
          <p:nvPr/>
        </p:nvGrpSpPr>
        <p:grpSpPr>
          <a:xfrm>
            <a:off x="0" y="1805127"/>
            <a:ext cx="9048810" cy="1916803"/>
            <a:chOff x="0" y="-47590"/>
            <a:chExt cx="2383210" cy="443468"/>
          </a:xfrm>
        </p:grpSpPr>
        <p:sp>
          <p:nvSpPr>
            <p:cNvPr id="302" name="Google Shape;302;p14"/>
            <p:cNvSpPr/>
            <p:nvPr/>
          </p:nvSpPr>
          <p:spPr>
            <a:xfrm>
              <a:off x="0" y="0"/>
              <a:ext cx="2383210" cy="395878"/>
            </a:xfrm>
            <a:custGeom>
              <a:rect b="b" l="l" r="r" t="t"/>
              <a:pathLst>
                <a:path extrusionOk="0" h="395878" w="2383210">
                  <a:moveTo>
                    <a:pt x="43635" y="0"/>
                  </a:moveTo>
                  <a:lnTo>
                    <a:pt x="2339575" y="0"/>
                  </a:lnTo>
                  <a:cubicBezTo>
                    <a:pt x="2351148" y="0"/>
                    <a:pt x="2362247" y="4597"/>
                    <a:pt x="2370430" y="12780"/>
                  </a:cubicBezTo>
                  <a:cubicBezTo>
                    <a:pt x="2378613" y="20963"/>
                    <a:pt x="2383210" y="32062"/>
                    <a:pt x="2383210" y="43635"/>
                  </a:cubicBezTo>
                  <a:lnTo>
                    <a:pt x="2383210" y="352243"/>
                  </a:lnTo>
                  <a:cubicBezTo>
                    <a:pt x="2383210" y="363816"/>
                    <a:pt x="2378613" y="374914"/>
                    <a:pt x="2370430" y="383097"/>
                  </a:cubicBezTo>
                  <a:cubicBezTo>
                    <a:pt x="2362247" y="391281"/>
                    <a:pt x="2351148" y="395878"/>
                    <a:pt x="2339575" y="395878"/>
                  </a:cubicBezTo>
                  <a:lnTo>
                    <a:pt x="43635" y="395878"/>
                  </a:lnTo>
                  <a:cubicBezTo>
                    <a:pt x="32062" y="395878"/>
                    <a:pt x="20963" y="391281"/>
                    <a:pt x="12780" y="383097"/>
                  </a:cubicBezTo>
                  <a:cubicBezTo>
                    <a:pt x="4597" y="374914"/>
                    <a:pt x="0" y="363816"/>
                    <a:pt x="0" y="352243"/>
                  </a:cubicBezTo>
                  <a:lnTo>
                    <a:pt x="0" y="43635"/>
                  </a:lnTo>
                  <a:cubicBezTo>
                    <a:pt x="0" y="32062"/>
                    <a:pt x="4597" y="20963"/>
                    <a:pt x="12780" y="12780"/>
                  </a:cubicBezTo>
                  <a:cubicBezTo>
                    <a:pt x="20963" y="4597"/>
                    <a:pt x="32062" y="0"/>
                    <a:pt x="43635" y="0"/>
                  </a:cubicBezTo>
                  <a:close/>
                </a:path>
              </a:pathLst>
            </a:custGeom>
            <a:solidFill>
              <a:srgbClr val="2D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txBox="1"/>
            <p:nvPr/>
          </p:nvSpPr>
          <p:spPr>
            <a:xfrm>
              <a:off x="0" y="-47590"/>
              <a:ext cx="2383200" cy="443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4" name="Google Shape;304;p14"/>
          <p:cNvSpPr txBox="1"/>
          <p:nvPr/>
        </p:nvSpPr>
        <p:spPr>
          <a:xfrm>
            <a:off x="76200" y="2125637"/>
            <a:ext cx="8794200" cy="1520100"/>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Esta representación gráfica permite observar </a:t>
            </a:r>
            <a:r>
              <a:rPr lang="en-US" sz="1899">
                <a:solidFill>
                  <a:srgbClr val="FFFFFF"/>
                </a:solidFill>
                <a:latin typeface="Arimo"/>
                <a:ea typeface="Arimo"/>
                <a:cs typeface="Arimo"/>
                <a:sym typeface="Arimo"/>
              </a:rPr>
              <a:t>cómo</a:t>
            </a:r>
            <a:r>
              <a:rPr b="0" i="0" lang="en-US" sz="1899" u="none" cap="none" strike="noStrike">
                <a:solidFill>
                  <a:srgbClr val="FFFFFF"/>
                </a:solidFill>
                <a:latin typeface="Arimo"/>
                <a:ea typeface="Arimo"/>
                <a:cs typeface="Arimo"/>
                <a:sym typeface="Arimo"/>
              </a:rPr>
              <a:t> las ventas </a:t>
            </a:r>
            <a:r>
              <a:rPr lang="en-US" sz="1899">
                <a:solidFill>
                  <a:srgbClr val="FFFFFF"/>
                </a:solidFill>
                <a:latin typeface="Arimo"/>
                <a:ea typeface="Arimo"/>
                <a:cs typeface="Arimo"/>
                <a:sym typeface="Arimo"/>
              </a:rPr>
              <a:t>varían</a:t>
            </a:r>
            <a:r>
              <a:rPr b="0" i="0" lang="en-US" sz="1899" u="none" cap="none" strike="noStrike">
                <a:solidFill>
                  <a:srgbClr val="FFFFFF"/>
                </a:solidFill>
                <a:latin typeface="Arimo"/>
                <a:ea typeface="Arimo"/>
                <a:cs typeface="Arimo"/>
                <a:sym typeface="Arimo"/>
              </a:rPr>
              <a:t> según el tipo de tienda, y además permite a simple vista cuáles tiendas tienen mayor costos. Hay dos tipos de tienda como Supermarket y Deluxe Supermarket que a pesar de tener altas ventas, también tienen altos costos.</a:t>
            </a:r>
            <a:endParaRPr/>
          </a:p>
        </p:txBody>
      </p:sp>
      <p:grpSp>
        <p:nvGrpSpPr>
          <p:cNvPr id="305" name="Google Shape;305;p14"/>
          <p:cNvGrpSpPr/>
          <p:nvPr/>
        </p:nvGrpSpPr>
        <p:grpSpPr>
          <a:xfrm>
            <a:off x="9172575" y="8341622"/>
            <a:ext cx="9048810" cy="1916375"/>
            <a:chOff x="0" y="-29994"/>
            <a:chExt cx="2383210" cy="443400"/>
          </a:xfrm>
        </p:grpSpPr>
        <p:sp>
          <p:nvSpPr>
            <p:cNvPr id="306" name="Google Shape;306;p14"/>
            <p:cNvSpPr/>
            <p:nvPr/>
          </p:nvSpPr>
          <p:spPr>
            <a:xfrm>
              <a:off x="0" y="0"/>
              <a:ext cx="2383210" cy="395878"/>
            </a:xfrm>
            <a:custGeom>
              <a:rect b="b" l="l" r="r" t="t"/>
              <a:pathLst>
                <a:path extrusionOk="0" h="395878" w="2383210">
                  <a:moveTo>
                    <a:pt x="43635" y="0"/>
                  </a:moveTo>
                  <a:lnTo>
                    <a:pt x="2339575" y="0"/>
                  </a:lnTo>
                  <a:cubicBezTo>
                    <a:pt x="2351148" y="0"/>
                    <a:pt x="2362247" y="4597"/>
                    <a:pt x="2370430" y="12780"/>
                  </a:cubicBezTo>
                  <a:cubicBezTo>
                    <a:pt x="2378613" y="20963"/>
                    <a:pt x="2383210" y="32062"/>
                    <a:pt x="2383210" y="43635"/>
                  </a:cubicBezTo>
                  <a:lnTo>
                    <a:pt x="2383210" y="352243"/>
                  </a:lnTo>
                  <a:cubicBezTo>
                    <a:pt x="2383210" y="363816"/>
                    <a:pt x="2378613" y="374914"/>
                    <a:pt x="2370430" y="383097"/>
                  </a:cubicBezTo>
                  <a:cubicBezTo>
                    <a:pt x="2362247" y="391281"/>
                    <a:pt x="2351148" y="395878"/>
                    <a:pt x="2339575" y="395878"/>
                  </a:cubicBezTo>
                  <a:lnTo>
                    <a:pt x="43635" y="395878"/>
                  </a:lnTo>
                  <a:cubicBezTo>
                    <a:pt x="32062" y="395878"/>
                    <a:pt x="20963" y="391281"/>
                    <a:pt x="12780" y="383097"/>
                  </a:cubicBezTo>
                  <a:cubicBezTo>
                    <a:pt x="4597" y="374914"/>
                    <a:pt x="0" y="363816"/>
                    <a:pt x="0" y="352243"/>
                  </a:cubicBezTo>
                  <a:lnTo>
                    <a:pt x="0" y="43635"/>
                  </a:lnTo>
                  <a:cubicBezTo>
                    <a:pt x="0" y="32062"/>
                    <a:pt x="4597" y="20963"/>
                    <a:pt x="12780" y="12780"/>
                  </a:cubicBezTo>
                  <a:cubicBezTo>
                    <a:pt x="20963" y="4597"/>
                    <a:pt x="32062" y="0"/>
                    <a:pt x="43635" y="0"/>
                  </a:cubicBezTo>
                  <a:close/>
                </a:path>
              </a:pathLst>
            </a:custGeom>
            <a:solidFill>
              <a:srgbClr val="2D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txBox="1"/>
            <p:nvPr/>
          </p:nvSpPr>
          <p:spPr>
            <a:xfrm>
              <a:off x="0" y="-29994"/>
              <a:ext cx="2383200" cy="443400"/>
            </a:xfrm>
            <a:prstGeom prst="rect">
              <a:avLst/>
            </a:prstGeom>
            <a:noFill/>
            <a:ln>
              <a:noFill/>
            </a:ln>
          </p:spPr>
          <p:txBody>
            <a:bodyPr anchorCtr="0" anchor="ctr" bIns="50800" lIns="50800" spcFirstLastPara="1" rIns="50800" wrap="square" tIns="50800">
              <a:noAutofit/>
            </a:bodyPr>
            <a:lstStyle/>
            <a:p>
              <a:pPr indent="0" lvl="0" marL="0" marR="0" rtl="0" algn="just">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Se observa cómo varían las ventas en función del nivel educativo de los clientes. Se identifica que los clientes con una licenciatura o carrera de grado generan más ventas pero a su vez los clientes que no terminaron la escuela secundaria también tiene una tendencia alta en ventas y con altos costos.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11" name="Shape 311"/>
        <p:cNvGrpSpPr/>
        <p:nvPr/>
      </p:nvGrpSpPr>
      <p:grpSpPr>
        <a:xfrm>
          <a:off x="0" y="0"/>
          <a:ext cx="0" cy="0"/>
          <a:chOff x="0" y="0"/>
          <a:chExt cx="0" cy="0"/>
        </a:xfrm>
      </p:grpSpPr>
      <p:sp>
        <p:nvSpPr>
          <p:cNvPr id="312" name="Google Shape;312;p15"/>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313" name="Google Shape;313;p15"/>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314" name="Google Shape;314;p15"/>
          <p:cNvSpPr/>
          <p:nvPr/>
        </p:nvSpPr>
        <p:spPr>
          <a:xfrm>
            <a:off x="180038" y="2458606"/>
            <a:ext cx="10821440" cy="7727544"/>
          </a:xfrm>
          <a:custGeom>
            <a:rect b="b" l="l" r="r" t="t"/>
            <a:pathLst>
              <a:path extrusionOk="0" h="7727544" w="10821440">
                <a:moveTo>
                  <a:pt x="0" y="0"/>
                </a:moveTo>
                <a:lnTo>
                  <a:pt x="10821440" y="0"/>
                </a:lnTo>
                <a:lnTo>
                  <a:pt x="10821440" y="7727544"/>
                </a:lnTo>
                <a:lnTo>
                  <a:pt x="0" y="7727544"/>
                </a:lnTo>
                <a:lnTo>
                  <a:pt x="0" y="0"/>
                </a:lnTo>
                <a:close/>
              </a:path>
            </a:pathLst>
          </a:custGeom>
          <a:blipFill rotWithShape="1">
            <a:blip r:embed="rId4">
              <a:alphaModFix/>
            </a:blip>
            <a:stretch>
              <a:fillRect b="0" l="0" r="0" t="0"/>
            </a:stretch>
          </a:blipFill>
          <a:ln>
            <a:noFill/>
          </a:ln>
        </p:spPr>
      </p:sp>
      <p:sp>
        <p:nvSpPr>
          <p:cNvPr id="315" name="Google Shape;315;p15"/>
          <p:cNvSpPr/>
          <p:nvPr/>
        </p:nvSpPr>
        <p:spPr>
          <a:xfrm>
            <a:off x="12027962" y="1708243"/>
            <a:ext cx="4795851" cy="2589760"/>
          </a:xfrm>
          <a:custGeom>
            <a:rect b="b" l="l" r="r" t="t"/>
            <a:pathLst>
              <a:path extrusionOk="0" h="2589760" w="4795851">
                <a:moveTo>
                  <a:pt x="0" y="0"/>
                </a:moveTo>
                <a:lnTo>
                  <a:pt x="4795851" y="0"/>
                </a:lnTo>
                <a:lnTo>
                  <a:pt x="4795851" y="2589760"/>
                </a:lnTo>
                <a:lnTo>
                  <a:pt x="0" y="2589760"/>
                </a:lnTo>
                <a:lnTo>
                  <a:pt x="0" y="0"/>
                </a:lnTo>
                <a:close/>
              </a:path>
            </a:pathLst>
          </a:custGeom>
          <a:blipFill rotWithShape="1">
            <a:blip r:embed="rId5">
              <a:alphaModFix/>
            </a:blip>
            <a:stretch>
              <a:fillRect b="0" l="0" r="0" t="0"/>
            </a:stretch>
          </a:blipFill>
          <a:ln>
            <a:noFill/>
          </a:ln>
        </p:spPr>
      </p:sp>
      <p:sp>
        <p:nvSpPr>
          <p:cNvPr id="316" name="Google Shape;316;p15"/>
          <p:cNvSpPr txBox="1"/>
          <p:nvPr/>
        </p:nvSpPr>
        <p:spPr>
          <a:xfrm>
            <a:off x="1410233" y="557790"/>
            <a:ext cx="14787000" cy="21132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4400" u="none" cap="none" strike="noStrike">
                <a:solidFill>
                  <a:srgbClr val="FFFFFF"/>
                </a:solidFill>
                <a:latin typeface="League Spartan"/>
                <a:ea typeface="League Spartan"/>
                <a:cs typeface="League Spartan"/>
                <a:sym typeface="League Spartan"/>
              </a:rPr>
              <a:t>HIP</a:t>
            </a:r>
            <a:r>
              <a:rPr lang="en-US" sz="4400">
                <a:solidFill>
                  <a:srgbClr val="FFFFFF"/>
                </a:solidFill>
                <a:latin typeface="League Spartan"/>
                <a:ea typeface="League Spartan"/>
                <a:cs typeface="League Spartan"/>
                <a:sym typeface="League Spartan"/>
              </a:rPr>
              <a:t>Ó</a:t>
            </a:r>
            <a:r>
              <a:rPr b="0" i="0" lang="en-US" sz="4400" u="none" cap="none" strike="noStrike">
                <a:solidFill>
                  <a:srgbClr val="FFFFFF"/>
                </a:solidFill>
                <a:latin typeface="League Spartan"/>
                <a:ea typeface="League Spartan"/>
                <a:cs typeface="League Spartan"/>
                <a:sym typeface="League Spartan"/>
              </a:rPr>
              <a:t>TESIS 3: INFLUENCIA DEL NIVEL EDUCATIVO PARA COMPRAS POR CATEGORÍA DE TIENDAS</a:t>
            </a:r>
            <a:endParaRPr/>
          </a:p>
          <a:p>
            <a:pPr indent="0" lvl="0" marL="0" marR="0" rtl="0" algn="ctr">
              <a:lnSpc>
                <a:spcPct val="196704"/>
              </a:lnSpc>
              <a:spcBef>
                <a:spcPts val="0"/>
              </a:spcBef>
              <a:spcAft>
                <a:spcPts val="0"/>
              </a:spcAft>
              <a:buNone/>
            </a:pPr>
            <a:r>
              <a:t/>
            </a:r>
            <a:endParaRPr b="0" i="0" sz="4400" u="none" cap="none" strike="noStrike">
              <a:solidFill>
                <a:srgbClr val="FFFFFF"/>
              </a:solidFill>
              <a:latin typeface="League Spartan"/>
              <a:ea typeface="League Spartan"/>
              <a:cs typeface="League Spartan"/>
              <a:sym typeface="League Spartan"/>
            </a:endParaRPr>
          </a:p>
        </p:txBody>
      </p:sp>
      <p:sp>
        <p:nvSpPr>
          <p:cNvPr id="317" name="Google Shape;317;p15"/>
          <p:cNvSpPr txBox="1"/>
          <p:nvPr/>
        </p:nvSpPr>
        <p:spPr>
          <a:xfrm>
            <a:off x="11182150" y="4736809"/>
            <a:ext cx="6830400" cy="52785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399" u="none" cap="none" strike="noStrike">
                <a:solidFill>
                  <a:srgbClr val="4EBFD9"/>
                </a:solidFill>
                <a:latin typeface="Arimo"/>
                <a:ea typeface="Arimo"/>
                <a:cs typeface="Arimo"/>
                <a:sym typeface="Arimo"/>
              </a:rPr>
              <a:t>Conclusión de la Hipótesis 3</a:t>
            </a:r>
            <a:endParaRPr sz="1300"/>
          </a:p>
          <a:p>
            <a:pPr indent="0" lvl="0" marL="0" marR="0" rtl="0" algn="ctr">
              <a:lnSpc>
                <a:spcPct val="106402"/>
              </a:lnSpc>
              <a:spcBef>
                <a:spcPts val="0"/>
              </a:spcBef>
              <a:spcAft>
                <a:spcPts val="0"/>
              </a:spcAft>
              <a:buNone/>
            </a:pPr>
            <a:r>
              <a:t/>
            </a:r>
            <a:endParaRPr b="1" i="0" sz="2299" u="none" cap="none" strike="noStrike">
              <a:solidFill>
                <a:srgbClr val="4EBFD9"/>
              </a:solidFill>
              <a:latin typeface="Arimo"/>
              <a:ea typeface="Arimo"/>
              <a:cs typeface="Arimo"/>
              <a:sym typeface="Arimo"/>
            </a:endParaRPr>
          </a:p>
          <a:p>
            <a:pPr indent="0" lvl="0" marL="0" marR="0" rtl="0" algn="just">
              <a:lnSpc>
                <a:spcPct val="140019"/>
              </a:lnSpc>
              <a:spcBef>
                <a:spcPts val="0"/>
              </a:spcBef>
              <a:spcAft>
                <a:spcPts val="0"/>
              </a:spcAft>
              <a:buNone/>
            </a:pPr>
            <a:r>
              <a:rPr b="0" i="0" lang="en-US" sz="1899" u="none" cap="none" strike="noStrike">
                <a:solidFill>
                  <a:srgbClr val="FFFFFF"/>
                </a:solidFill>
                <a:latin typeface="Arimo"/>
                <a:ea typeface="Arimo"/>
                <a:cs typeface="Arimo"/>
                <a:sym typeface="Arimo"/>
              </a:rPr>
              <a:t> La gráfica nos permite ver </a:t>
            </a:r>
            <a:r>
              <a:rPr lang="en-US" sz="1899">
                <a:solidFill>
                  <a:srgbClr val="FFFFFF"/>
                </a:solidFill>
                <a:latin typeface="Arimo"/>
                <a:ea typeface="Arimo"/>
                <a:cs typeface="Arimo"/>
                <a:sym typeface="Arimo"/>
              </a:rPr>
              <a:t>cómo</a:t>
            </a:r>
            <a:r>
              <a:rPr b="0" i="0" lang="en-US" sz="1899" u="none" cap="none" strike="noStrike">
                <a:solidFill>
                  <a:srgbClr val="FFFFFF"/>
                </a:solidFill>
                <a:latin typeface="Arimo"/>
                <a:ea typeface="Arimo"/>
                <a:cs typeface="Arimo"/>
                <a:sym typeface="Arimo"/>
              </a:rPr>
              <a:t> varían las ventas según el tipo de tienda y el nivel educativo. Por lo que podemos identificar que los clientes que tienen </a:t>
            </a:r>
            <a:r>
              <a:rPr lang="en-US" sz="1899">
                <a:solidFill>
                  <a:srgbClr val="FFFFFF"/>
                </a:solidFill>
                <a:latin typeface="Arimo"/>
                <a:ea typeface="Arimo"/>
                <a:cs typeface="Arimo"/>
                <a:sym typeface="Arimo"/>
              </a:rPr>
              <a:t>título</a:t>
            </a:r>
            <a:r>
              <a:rPr b="0" i="0" lang="en-US" sz="1899" u="none" cap="none" strike="noStrike">
                <a:solidFill>
                  <a:srgbClr val="FFFFFF"/>
                </a:solidFill>
                <a:latin typeface="Arimo"/>
                <a:ea typeface="Arimo"/>
                <a:cs typeface="Arimo"/>
                <a:sym typeface="Arimo"/>
              </a:rPr>
              <a:t> secundario o cursan la universidad prefieren las tiendas de tipo Deluxe Supermarket (tiendas de lujo).</a:t>
            </a:r>
            <a:endParaRPr sz="1200"/>
          </a:p>
          <a:p>
            <a:pPr indent="0" lvl="0" marL="0" marR="0" rtl="0" algn="just">
              <a:lnSpc>
                <a:spcPct val="140019"/>
              </a:lnSpc>
              <a:spcBef>
                <a:spcPts val="0"/>
              </a:spcBef>
              <a:spcAft>
                <a:spcPts val="0"/>
              </a:spcAft>
              <a:buNone/>
            </a:pPr>
            <a:r>
              <a:rPr b="0" i="0" lang="en-US" sz="1899" u="none" cap="none" strike="noStrike">
                <a:solidFill>
                  <a:srgbClr val="FFFFFF"/>
                </a:solidFill>
                <a:latin typeface="Arimo"/>
                <a:ea typeface="Arimo"/>
                <a:cs typeface="Arimo"/>
                <a:sym typeface="Arimo"/>
              </a:rPr>
              <a:t>Con este resultado podemos determinar que para futuras aperturas de este tipo de </a:t>
            </a:r>
            <a:r>
              <a:rPr lang="en-US" sz="1899">
                <a:solidFill>
                  <a:srgbClr val="FFFFFF"/>
                </a:solidFill>
                <a:latin typeface="Arimo"/>
                <a:ea typeface="Arimo"/>
                <a:cs typeface="Arimo"/>
                <a:sym typeface="Arimo"/>
              </a:rPr>
              <a:t>tiendas</a:t>
            </a:r>
            <a:r>
              <a:rPr b="0" i="0" lang="en-US" sz="1899" u="none" cap="none" strike="noStrike">
                <a:solidFill>
                  <a:srgbClr val="FFFFFF"/>
                </a:solidFill>
                <a:latin typeface="Arimo"/>
                <a:ea typeface="Arimo"/>
                <a:cs typeface="Arimo"/>
                <a:sym typeface="Arimo"/>
              </a:rPr>
              <a:t> podemos pensar en zonas del perímetro urbano en donde tengamos cerca escuelas </a:t>
            </a:r>
            <a:r>
              <a:rPr lang="en-US" sz="1899">
                <a:solidFill>
                  <a:srgbClr val="FFFFFF"/>
                </a:solidFill>
                <a:latin typeface="Arimo"/>
                <a:ea typeface="Arimo"/>
                <a:cs typeface="Arimo"/>
                <a:sym typeface="Arimo"/>
              </a:rPr>
              <a:t>secundarias</a:t>
            </a:r>
            <a:r>
              <a:rPr b="0" i="0" lang="en-US" sz="1899" u="none" cap="none" strike="noStrike">
                <a:solidFill>
                  <a:srgbClr val="FFFFFF"/>
                </a:solidFill>
                <a:latin typeface="Arimo"/>
                <a:ea typeface="Arimo"/>
                <a:cs typeface="Arimo"/>
                <a:sym typeface="Arimo"/>
              </a:rPr>
              <a:t> ó Universidades, dado que esto generará una tendencia positiva en la frecuencia de asistencias y ventas por parte de los estudiantes usuarios de estas instituciones.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21" name="Shape 321"/>
        <p:cNvGrpSpPr/>
        <p:nvPr/>
      </p:nvGrpSpPr>
      <p:grpSpPr>
        <a:xfrm>
          <a:off x="0" y="0"/>
          <a:ext cx="0" cy="0"/>
          <a:chOff x="0" y="0"/>
          <a:chExt cx="0" cy="0"/>
        </a:xfrm>
      </p:grpSpPr>
      <p:sp>
        <p:nvSpPr>
          <p:cNvPr id="322" name="Google Shape;322;p16"/>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323" name="Google Shape;323;p16"/>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324" name="Google Shape;324;p16"/>
          <p:cNvSpPr/>
          <p:nvPr/>
        </p:nvSpPr>
        <p:spPr>
          <a:xfrm>
            <a:off x="57150" y="2829548"/>
            <a:ext cx="10129766" cy="6428752"/>
          </a:xfrm>
          <a:custGeom>
            <a:rect b="b" l="l" r="r" t="t"/>
            <a:pathLst>
              <a:path extrusionOk="0" h="6428752" w="10129766">
                <a:moveTo>
                  <a:pt x="0" y="0"/>
                </a:moveTo>
                <a:lnTo>
                  <a:pt x="10129766" y="0"/>
                </a:lnTo>
                <a:lnTo>
                  <a:pt x="10129766" y="6428752"/>
                </a:lnTo>
                <a:lnTo>
                  <a:pt x="0" y="6428752"/>
                </a:lnTo>
                <a:lnTo>
                  <a:pt x="0" y="0"/>
                </a:lnTo>
                <a:close/>
              </a:path>
            </a:pathLst>
          </a:custGeom>
          <a:blipFill rotWithShape="1">
            <a:blip r:embed="rId4">
              <a:alphaModFix/>
            </a:blip>
            <a:stretch>
              <a:fillRect b="0" l="0" r="0" t="0"/>
            </a:stretch>
          </a:blipFill>
          <a:ln>
            <a:noFill/>
          </a:ln>
        </p:spPr>
      </p:sp>
      <p:sp>
        <p:nvSpPr>
          <p:cNvPr id="325" name="Google Shape;325;p16"/>
          <p:cNvSpPr/>
          <p:nvPr/>
        </p:nvSpPr>
        <p:spPr>
          <a:xfrm>
            <a:off x="10271813" y="2829548"/>
            <a:ext cx="7911649" cy="6428752"/>
          </a:xfrm>
          <a:custGeom>
            <a:rect b="b" l="l" r="r" t="t"/>
            <a:pathLst>
              <a:path extrusionOk="0" h="6428752" w="7911649">
                <a:moveTo>
                  <a:pt x="0" y="0"/>
                </a:moveTo>
                <a:lnTo>
                  <a:pt x="7911649" y="0"/>
                </a:lnTo>
                <a:lnTo>
                  <a:pt x="7911649" y="6428752"/>
                </a:lnTo>
                <a:lnTo>
                  <a:pt x="0" y="6428752"/>
                </a:lnTo>
                <a:lnTo>
                  <a:pt x="0" y="0"/>
                </a:lnTo>
                <a:close/>
              </a:path>
            </a:pathLst>
          </a:custGeom>
          <a:blipFill rotWithShape="1">
            <a:blip r:embed="rId5">
              <a:alphaModFix/>
            </a:blip>
            <a:stretch>
              <a:fillRect b="0" l="-425" r="-425" t="0"/>
            </a:stretch>
          </a:blipFill>
          <a:ln>
            <a:noFill/>
          </a:ln>
        </p:spPr>
      </p:sp>
      <p:sp>
        <p:nvSpPr>
          <p:cNvPr id="326" name="Google Shape;326;p16"/>
          <p:cNvSpPr txBox="1"/>
          <p:nvPr/>
        </p:nvSpPr>
        <p:spPr>
          <a:xfrm>
            <a:off x="3037765" y="708303"/>
            <a:ext cx="11621418" cy="133223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800" u="none" cap="none" strike="noStrike">
                <a:solidFill>
                  <a:srgbClr val="FFFFFF"/>
                </a:solidFill>
                <a:latin typeface="Arimo"/>
                <a:ea typeface="Arimo"/>
                <a:cs typeface="Arimo"/>
                <a:sym typeface="Arimo"/>
              </a:rPr>
              <a:t>HIPÓTESIS 4: Comportamiento de la Mediana en costos de ventas por género</a:t>
            </a:r>
            <a:endParaRPr/>
          </a:p>
        </p:txBody>
      </p:sp>
      <p:sp>
        <p:nvSpPr>
          <p:cNvPr id="327" name="Google Shape;327;p16"/>
          <p:cNvSpPr txBox="1"/>
          <p:nvPr/>
        </p:nvSpPr>
        <p:spPr>
          <a:xfrm>
            <a:off x="0" y="9640761"/>
            <a:ext cx="17544000" cy="2922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Arimo"/>
                <a:ea typeface="Arimo"/>
                <a:cs typeface="Arimo"/>
                <a:sym typeface="Arimo"/>
              </a:rPr>
              <a:t>FUENTE: </a:t>
            </a:r>
            <a:r>
              <a:rPr b="0" i="0" lang="en-US" sz="1899" u="none" cap="none" strike="noStrike">
                <a:solidFill>
                  <a:srgbClr val="FFFFFF"/>
                </a:solidFill>
                <a:latin typeface="Arimo"/>
                <a:ea typeface="Arimo"/>
                <a:cs typeface="Arimo"/>
                <a:sym typeface="Arimo"/>
              </a:rPr>
              <a:t>https://colab.research.google.com/drive/1pSNGU4eVd6f-LUrz0iD1vkrIPsJm1rXc#scrollTo=4LzZjPKdZDWS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31" name="Shape 331"/>
        <p:cNvGrpSpPr/>
        <p:nvPr/>
      </p:nvGrpSpPr>
      <p:grpSpPr>
        <a:xfrm>
          <a:off x="0" y="0"/>
          <a:ext cx="0" cy="0"/>
          <a:chOff x="0" y="0"/>
          <a:chExt cx="0" cy="0"/>
        </a:xfrm>
      </p:grpSpPr>
      <p:sp>
        <p:nvSpPr>
          <p:cNvPr id="332" name="Google Shape;332;p17"/>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333" name="Google Shape;333;p17"/>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334" name="Google Shape;334;p17"/>
          <p:cNvSpPr/>
          <p:nvPr/>
        </p:nvSpPr>
        <p:spPr>
          <a:xfrm>
            <a:off x="2887900" y="1885425"/>
            <a:ext cx="12737852" cy="5219230"/>
          </a:xfrm>
          <a:custGeom>
            <a:rect b="b" l="l" r="r" t="t"/>
            <a:pathLst>
              <a:path extrusionOk="0" h="5947840" w="14036200">
                <a:moveTo>
                  <a:pt x="0" y="0"/>
                </a:moveTo>
                <a:lnTo>
                  <a:pt x="14036200" y="0"/>
                </a:lnTo>
                <a:lnTo>
                  <a:pt x="14036200" y="5947840"/>
                </a:lnTo>
                <a:lnTo>
                  <a:pt x="0" y="5947840"/>
                </a:lnTo>
                <a:lnTo>
                  <a:pt x="0" y="0"/>
                </a:lnTo>
                <a:close/>
              </a:path>
            </a:pathLst>
          </a:custGeom>
          <a:blipFill rotWithShape="1">
            <a:blip r:embed="rId4">
              <a:alphaModFix/>
            </a:blip>
            <a:stretch>
              <a:fillRect b="0" l="0" r="0" t="0"/>
            </a:stretch>
          </a:blipFill>
          <a:ln>
            <a:noFill/>
          </a:ln>
        </p:spPr>
      </p:sp>
      <p:sp>
        <p:nvSpPr>
          <p:cNvPr id="335" name="Google Shape;335;p17"/>
          <p:cNvSpPr/>
          <p:nvPr/>
        </p:nvSpPr>
        <p:spPr>
          <a:xfrm>
            <a:off x="16328164" y="3938268"/>
            <a:ext cx="1862271" cy="1869068"/>
          </a:xfrm>
          <a:custGeom>
            <a:rect b="b" l="l" r="r" t="t"/>
            <a:pathLst>
              <a:path extrusionOk="0" h="1869068" w="1862271">
                <a:moveTo>
                  <a:pt x="0" y="0"/>
                </a:moveTo>
                <a:lnTo>
                  <a:pt x="1862272" y="0"/>
                </a:lnTo>
                <a:lnTo>
                  <a:pt x="1862272" y="1869068"/>
                </a:lnTo>
                <a:lnTo>
                  <a:pt x="0" y="1869068"/>
                </a:lnTo>
                <a:lnTo>
                  <a:pt x="0" y="0"/>
                </a:lnTo>
                <a:close/>
              </a:path>
            </a:pathLst>
          </a:custGeom>
          <a:blipFill rotWithShape="1">
            <a:blip r:embed="rId5">
              <a:alphaModFix/>
            </a:blip>
            <a:stretch>
              <a:fillRect b="0" l="0" r="0" t="0"/>
            </a:stretch>
          </a:blipFill>
          <a:ln>
            <a:noFill/>
          </a:ln>
        </p:spPr>
      </p:sp>
      <p:sp>
        <p:nvSpPr>
          <p:cNvPr id="336" name="Google Shape;336;p17"/>
          <p:cNvSpPr/>
          <p:nvPr/>
        </p:nvSpPr>
        <p:spPr>
          <a:xfrm>
            <a:off x="188904" y="3055288"/>
            <a:ext cx="1775071" cy="2752047"/>
          </a:xfrm>
          <a:custGeom>
            <a:rect b="b" l="l" r="r" t="t"/>
            <a:pathLst>
              <a:path extrusionOk="0" h="2752047" w="1775071">
                <a:moveTo>
                  <a:pt x="0" y="0"/>
                </a:moveTo>
                <a:lnTo>
                  <a:pt x="1775071" y="0"/>
                </a:lnTo>
                <a:lnTo>
                  <a:pt x="1775071" y="2752048"/>
                </a:lnTo>
                <a:lnTo>
                  <a:pt x="0" y="2752048"/>
                </a:lnTo>
                <a:lnTo>
                  <a:pt x="0" y="0"/>
                </a:lnTo>
                <a:close/>
              </a:path>
            </a:pathLst>
          </a:custGeom>
          <a:blipFill rotWithShape="1">
            <a:blip r:embed="rId6">
              <a:alphaModFix/>
            </a:blip>
            <a:stretch>
              <a:fillRect b="0" l="0" r="0" t="0"/>
            </a:stretch>
          </a:blipFill>
          <a:ln>
            <a:noFill/>
          </a:ln>
        </p:spPr>
      </p:sp>
      <p:sp>
        <p:nvSpPr>
          <p:cNvPr id="337" name="Google Shape;337;p17"/>
          <p:cNvSpPr txBox="1"/>
          <p:nvPr/>
        </p:nvSpPr>
        <p:spPr>
          <a:xfrm>
            <a:off x="2125900" y="353050"/>
            <a:ext cx="14036100" cy="1256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400" u="none" cap="none" strike="noStrike">
                <a:solidFill>
                  <a:srgbClr val="FFFFFF"/>
                </a:solidFill>
                <a:latin typeface="Arimo"/>
                <a:ea typeface="Arimo"/>
                <a:cs typeface="Arimo"/>
                <a:sym typeface="Arimo"/>
              </a:rPr>
              <a:t>HIPÓTESIS 4: Comportamiento de la Mediana en costos de ventas por género</a:t>
            </a:r>
            <a:endParaRPr sz="1000"/>
          </a:p>
        </p:txBody>
      </p:sp>
      <p:sp>
        <p:nvSpPr>
          <p:cNvPr id="338" name="Google Shape;338;p17"/>
          <p:cNvSpPr txBox="1"/>
          <p:nvPr/>
        </p:nvSpPr>
        <p:spPr>
          <a:xfrm>
            <a:off x="391050" y="7374910"/>
            <a:ext cx="17679900" cy="2751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299" u="none" cap="none" strike="noStrike">
                <a:solidFill>
                  <a:srgbClr val="6CE5E8"/>
                </a:solidFill>
                <a:latin typeface="Arimo"/>
                <a:ea typeface="Arimo"/>
                <a:cs typeface="Arimo"/>
                <a:sym typeface="Arimo"/>
              </a:rPr>
              <a:t>Conclusión de la Hipótesis 4 </a:t>
            </a:r>
            <a:endParaRPr sz="1200"/>
          </a:p>
          <a:p>
            <a:pPr indent="0" lvl="0" marL="0" marR="0" rtl="0" algn="ctr">
              <a:lnSpc>
                <a:spcPct val="140016"/>
              </a:lnSpc>
              <a:spcBef>
                <a:spcPts val="0"/>
              </a:spcBef>
              <a:spcAft>
                <a:spcPts val="0"/>
              </a:spcAft>
              <a:buNone/>
            </a:pPr>
            <a:r>
              <a:t/>
            </a:r>
            <a:endParaRPr b="1" i="0" sz="2299" u="none" cap="none" strike="noStrike">
              <a:solidFill>
                <a:srgbClr val="6CE5E8"/>
              </a:solidFill>
              <a:latin typeface="Arimo"/>
              <a:ea typeface="Arimo"/>
              <a:cs typeface="Arimo"/>
              <a:sym typeface="Arimo"/>
            </a:endParaRPr>
          </a:p>
          <a:p>
            <a:pPr indent="0" lvl="0" marL="0" marR="0" rtl="0" algn="just">
              <a:lnSpc>
                <a:spcPct val="140016"/>
              </a:lnSpc>
              <a:spcBef>
                <a:spcPts val="0"/>
              </a:spcBef>
              <a:spcAft>
                <a:spcPts val="0"/>
              </a:spcAft>
              <a:buNone/>
            </a:pPr>
            <a:r>
              <a:rPr b="0" i="0" lang="en-US" sz="2199" u="none" cap="none" strike="noStrike">
                <a:solidFill>
                  <a:srgbClr val="FFFFFF"/>
                </a:solidFill>
                <a:latin typeface="Arimo"/>
                <a:ea typeface="Arimo"/>
                <a:cs typeface="Arimo"/>
                <a:sym typeface="Arimo"/>
              </a:rPr>
              <a:t>Podemos ver que la mediana del costo de venta es superior en el </a:t>
            </a:r>
            <a:r>
              <a:rPr lang="en-US" sz="2199">
                <a:solidFill>
                  <a:srgbClr val="FFFFFF"/>
                </a:solidFill>
                <a:latin typeface="Arimo"/>
                <a:ea typeface="Arimo"/>
                <a:cs typeface="Arimo"/>
                <a:sym typeface="Arimo"/>
              </a:rPr>
              <a:t>género</a:t>
            </a:r>
            <a:r>
              <a:rPr b="0" i="0" lang="en-US" sz="2199" u="none" cap="none" strike="noStrike">
                <a:solidFill>
                  <a:srgbClr val="FFFFFF"/>
                </a:solidFill>
                <a:latin typeface="Arimo"/>
                <a:ea typeface="Arimo"/>
                <a:cs typeface="Arimo"/>
                <a:sym typeface="Arimo"/>
              </a:rPr>
              <a:t> masculino (98.81) comparada con el género femenino (97.34). Sin embargo, esta variación de la mediana no es muy significativa, así como sus topes máximos, por lo que puede pensarse que para futuras campañas de marketing el factor género puede ser indiferente para analizar </a:t>
            </a:r>
            <a:r>
              <a:rPr lang="en-US" sz="2199">
                <a:solidFill>
                  <a:srgbClr val="FFFFFF"/>
                </a:solidFill>
                <a:latin typeface="Arimo"/>
                <a:ea typeface="Arimo"/>
                <a:cs typeface="Arimo"/>
                <a:sym typeface="Arimo"/>
              </a:rPr>
              <a:t>cuánto</a:t>
            </a:r>
            <a:r>
              <a:rPr b="0" i="0" lang="en-US" sz="2199" u="none" cap="none" strike="noStrike">
                <a:solidFill>
                  <a:srgbClr val="FFFFFF"/>
                </a:solidFill>
                <a:latin typeface="Arimo"/>
                <a:ea typeface="Arimo"/>
                <a:cs typeface="Arimo"/>
                <a:sym typeface="Arimo"/>
              </a:rPr>
              <a:t> puede costar promover las ventas en una tienda o producto </a:t>
            </a:r>
            <a:r>
              <a:rPr lang="en-US" sz="2199">
                <a:solidFill>
                  <a:srgbClr val="FFFFFF"/>
                </a:solidFill>
                <a:latin typeface="Arimo"/>
                <a:ea typeface="Arimo"/>
                <a:cs typeface="Arimo"/>
                <a:sym typeface="Arimo"/>
              </a:rPr>
              <a:t>específico</a:t>
            </a:r>
            <a:r>
              <a:rPr b="0" i="0" lang="en-US" sz="2199" u="none" cap="none" strike="noStrike">
                <a:solidFill>
                  <a:srgbClr val="FFFFFF"/>
                </a:solidFill>
                <a:latin typeface="Arimo"/>
                <a:ea typeface="Arimo"/>
                <a:cs typeface="Arimo"/>
                <a:sym typeface="Arimo"/>
              </a:rPr>
              <a: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42" name="Shape 342"/>
        <p:cNvGrpSpPr/>
        <p:nvPr/>
      </p:nvGrpSpPr>
      <p:grpSpPr>
        <a:xfrm>
          <a:off x="0" y="0"/>
          <a:ext cx="0" cy="0"/>
          <a:chOff x="0" y="0"/>
          <a:chExt cx="0" cy="0"/>
        </a:xfrm>
      </p:grpSpPr>
      <p:sp>
        <p:nvSpPr>
          <p:cNvPr id="343" name="Google Shape;343;p18"/>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344" name="Google Shape;344;p18"/>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345" name="Google Shape;345;p18"/>
          <p:cNvSpPr/>
          <p:nvPr/>
        </p:nvSpPr>
        <p:spPr>
          <a:xfrm>
            <a:off x="548050" y="2210575"/>
            <a:ext cx="8440742" cy="7622591"/>
          </a:xfrm>
          <a:custGeom>
            <a:rect b="b" l="l" r="r" t="t"/>
            <a:pathLst>
              <a:path extrusionOk="0" h="7899058" w="8815396">
                <a:moveTo>
                  <a:pt x="0" y="0"/>
                </a:moveTo>
                <a:lnTo>
                  <a:pt x="8815396" y="0"/>
                </a:lnTo>
                <a:lnTo>
                  <a:pt x="8815396" y="7899058"/>
                </a:lnTo>
                <a:lnTo>
                  <a:pt x="0" y="7899058"/>
                </a:lnTo>
                <a:lnTo>
                  <a:pt x="0" y="0"/>
                </a:lnTo>
                <a:close/>
              </a:path>
            </a:pathLst>
          </a:custGeom>
          <a:blipFill rotWithShape="1">
            <a:blip r:embed="rId4">
              <a:alphaModFix/>
            </a:blip>
            <a:stretch>
              <a:fillRect b="0" l="0" r="0" t="0"/>
            </a:stretch>
          </a:blipFill>
          <a:ln>
            <a:noFill/>
          </a:ln>
        </p:spPr>
      </p:sp>
      <p:sp>
        <p:nvSpPr>
          <p:cNvPr id="346" name="Google Shape;346;p18"/>
          <p:cNvSpPr/>
          <p:nvPr/>
        </p:nvSpPr>
        <p:spPr>
          <a:xfrm>
            <a:off x="10369408" y="6919211"/>
            <a:ext cx="1978056" cy="2908906"/>
          </a:xfrm>
          <a:custGeom>
            <a:rect b="b" l="l" r="r" t="t"/>
            <a:pathLst>
              <a:path extrusionOk="0" h="2908906" w="1978056">
                <a:moveTo>
                  <a:pt x="0" y="0"/>
                </a:moveTo>
                <a:lnTo>
                  <a:pt x="1978057" y="0"/>
                </a:lnTo>
                <a:lnTo>
                  <a:pt x="1978057" y="2908906"/>
                </a:lnTo>
                <a:lnTo>
                  <a:pt x="0" y="2908906"/>
                </a:lnTo>
                <a:lnTo>
                  <a:pt x="0" y="0"/>
                </a:lnTo>
                <a:close/>
              </a:path>
            </a:pathLst>
          </a:custGeom>
          <a:blipFill rotWithShape="1">
            <a:blip r:embed="rId5">
              <a:alphaModFix/>
            </a:blip>
            <a:stretch>
              <a:fillRect b="0" l="0" r="0" t="0"/>
            </a:stretch>
          </a:blipFill>
          <a:ln>
            <a:noFill/>
          </a:ln>
        </p:spPr>
      </p:sp>
      <p:sp>
        <p:nvSpPr>
          <p:cNvPr id="347" name="Google Shape;347;p18"/>
          <p:cNvSpPr/>
          <p:nvPr/>
        </p:nvSpPr>
        <p:spPr>
          <a:xfrm>
            <a:off x="15296245" y="6729925"/>
            <a:ext cx="2482426" cy="3098192"/>
          </a:xfrm>
          <a:custGeom>
            <a:rect b="b" l="l" r="r" t="t"/>
            <a:pathLst>
              <a:path extrusionOk="0" h="3098192" w="2482426">
                <a:moveTo>
                  <a:pt x="0" y="0"/>
                </a:moveTo>
                <a:lnTo>
                  <a:pt x="2482427" y="0"/>
                </a:lnTo>
                <a:lnTo>
                  <a:pt x="2482427" y="3098192"/>
                </a:lnTo>
                <a:lnTo>
                  <a:pt x="0" y="3098192"/>
                </a:lnTo>
                <a:lnTo>
                  <a:pt x="0" y="0"/>
                </a:lnTo>
                <a:close/>
              </a:path>
            </a:pathLst>
          </a:custGeom>
          <a:blipFill rotWithShape="1">
            <a:blip r:embed="rId6">
              <a:alphaModFix/>
            </a:blip>
            <a:stretch>
              <a:fillRect b="0" l="0" r="0" t="0"/>
            </a:stretch>
          </a:blipFill>
          <a:ln>
            <a:noFill/>
          </a:ln>
        </p:spPr>
      </p:sp>
      <p:sp>
        <p:nvSpPr>
          <p:cNvPr id="348" name="Google Shape;348;p18"/>
          <p:cNvSpPr/>
          <p:nvPr/>
        </p:nvSpPr>
        <p:spPr>
          <a:xfrm>
            <a:off x="12955009" y="7098871"/>
            <a:ext cx="1936105" cy="2549587"/>
          </a:xfrm>
          <a:custGeom>
            <a:rect b="b" l="l" r="r" t="t"/>
            <a:pathLst>
              <a:path extrusionOk="0" h="2549587" w="1936105">
                <a:moveTo>
                  <a:pt x="0" y="0"/>
                </a:moveTo>
                <a:lnTo>
                  <a:pt x="1936105" y="0"/>
                </a:lnTo>
                <a:lnTo>
                  <a:pt x="1936105" y="2549587"/>
                </a:lnTo>
                <a:lnTo>
                  <a:pt x="0" y="2549587"/>
                </a:lnTo>
                <a:lnTo>
                  <a:pt x="0" y="0"/>
                </a:lnTo>
                <a:close/>
              </a:path>
            </a:pathLst>
          </a:custGeom>
          <a:blipFill rotWithShape="1">
            <a:blip r:embed="rId7">
              <a:alphaModFix/>
            </a:blip>
            <a:stretch>
              <a:fillRect b="0" l="0" r="0" t="0"/>
            </a:stretch>
          </a:blipFill>
          <a:ln>
            <a:noFill/>
          </a:ln>
        </p:spPr>
      </p:sp>
      <p:sp>
        <p:nvSpPr>
          <p:cNvPr id="349" name="Google Shape;349;p18"/>
          <p:cNvSpPr txBox="1"/>
          <p:nvPr/>
        </p:nvSpPr>
        <p:spPr>
          <a:xfrm>
            <a:off x="2103015" y="442619"/>
            <a:ext cx="12992400" cy="12681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1" i="0" lang="en-US" sz="3999" u="none" cap="none" strike="noStrike">
                <a:solidFill>
                  <a:srgbClr val="FFFFFF"/>
                </a:solidFill>
                <a:latin typeface="League Spartan"/>
                <a:ea typeface="League Spartan"/>
                <a:cs typeface="League Spartan"/>
                <a:sym typeface="League Spartan"/>
              </a:rPr>
              <a:t>HIPÓTESIS 5: TENDENCIAS EN CLIENTES SOLTEROS EN BEBIDAS </a:t>
            </a:r>
            <a:r>
              <a:rPr b="1" lang="en-US" sz="3999">
                <a:solidFill>
                  <a:srgbClr val="FFFFFF"/>
                </a:solidFill>
                <a:latin typeface="League Spartan"/>
                <a:ea typeface="League Spartan"/>
                <a:cs typeface="League Spartan"/>
                <a:sym typeface="League Spartan"/>
              </a:rPr>
              <a:t>ALCOHÓLICAS</a:t>
            </a:r>
            <a:endParaRPr/>
          </a:p>
        </p:txBody>
      </p:sp>
      <p:sp>
        <p:nvSpPr>
          <p:cNvPr id="350" name="Google Shape;350;p18"/>
          <p:cNvSpPr txBox="1"/>
          <p:nvPr/>
        </p:nvSpPr>
        <p:spPr>
          <a:xfrm>
            <a:off x="9501576" y="2632128"/>
            <a:ext cx="8304900" cy="4031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6CE5E8"/>
                </a:solidFill>
                <a:latin typeface="Arimo"/>
                <a:ea typeface="Arimo"/>
                <a:cs typeface="Arimo"/>
                <a:sym typeface="Arimo"/>
              </a:rPr>
              <a:t>Conclusión de la Hipótesis 5 </a:t>
            </a:r>
            <a:endParaRPr/>
          </a:p>
          <a:p>
            <a:pPr indent="0" lvl="0" marL="0" marR="0" rtl="0" algn="ctr">
              <a:lnSpc>
                <a:spcPct val="140016"/>
              </a:lnSpc>
              <a:spcBef>
                <a:spcPts val="0"/>
              </a:spcBef>
              <a:spcAft>
                <a:spcPts val="0"/>
              </a:spcAft>
              <a:buNone/>
            </a:pPr>
            <a:r>
              <a:t/>
            </a:r>
            <a:endParaRPr b="1" i="0" sz="2499" u="none" cap="none" strike="noStrike">
              <a:solidFill>
                <a:srgbClr val="6CE5E8"/>
              </a:solidFill>
              <a:latin typeface="Arimo"/>
              <a:ea typeface="Arimo"/>
              <a:cs typeface="Arimo"/>
              <a:sym typeface="Arimo"/>
            </a:endParaRPr>
          </a:p>
          <a:p>
            <a:pPr indent="0" lvl="0" marL="0" marR="0" rtl="0" algn="just">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Podemos observar que fuera de lo que se </a:t>
            </a:r>
            <a:r>
              <a:rPr lang="en-US" sz="2399">
                <a:solidFill>
                  <a:srgbClr val="FFFFFF"/>
                </a:solidFill>
                <a:latin typeface="Arimo"/>
                <a:ea typeface="Arimo"/>
                <a:cs typeface="Arimo"/>
                <a:sym typeface="Arimo"/>
              </a:rPr>
              <a:t>desea</a:t>
            </a:r>
            <a:r>
              <a:rPr b="0" i="0" lang="en-US" sz="2399" u="none" cap="none" strike="noStrike">
                <a:solidFill>
                  <a:srgbClr val="FFFFFF"/>
                </a:solidFill>
                <a:latin typeface="Arimo"/>
                <a:ea typeface="Arimo"/>
                <a:cs typeface="Arimo"/>
                <a:sym typeface="Arimo"/>
              </a:rPr>
              <a:t> corroborar, el mayor porcentaje de ventas de bebidas alcohólicas se debe gracias a los clientes casados con un 53.5% de participación equivalente a ventas de 5398.82 millones. Mientras que los solteros poseen una participación de 46.5% de participación, equivalente a 4697.79 millones en ventas.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54" name="Shape 354"/>
        <p:cNvGrpSpPr/>
        <p:nvPr/>
      </p:nvGrpSpPr>
      <p:grpSpPr>
        <a:xfrm>
          <a:off x="0" y="0"/>
          <a:ext cx="0" cy="0"/>
          <a:chOff x="0" y="0"/>
          <a:chExt cx="0" cy="0"/>
        </a:xfrm>
      </p:grpSpPr>
      <p:sp>
        <p:nvSpPr>
          <p:cNvPr id="355" name="Google Shape;355;p19"/>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356" name="Google Shape;356;p19"/>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357" name="Google Shape;357;p19"/>
          <p:cNvSpPr/>
          <p:nvPr/>
        </p:nvSpPr>
        <p:spPr>
          <a:xfrm>
            <a:off x="154087" y="5537356"/>
            <a:ext cx="17979825" cy="4405057"/>
          </a:xfrm>
          <a:custGeom>
            <a:rect b="b" l="l" r="r" t="t"/>
            <a:pathLst>
              <a:path extrusionOk="0" h="4405057" w="17979825">
                <a:moveTo>
                  <a:pt x="0" y="0"/>
                </a:moveTo>
                <a:lnTo>
                  <a:pt x="17979826" y="0"/>
                </a:lnTo>
                <a:lnTo>
                  <a:pt x="17979826" y="4405057"/>
                </a:lnTo>
                <a:lnTo>
                  <a:pt x="0" y="4405057"/>
                </a:lnTo>
                <a:lnTo>
                  <a:pt x="0" y="0"/>
                </a:lnTo>
                <a:close/>
              </a:path>
            </a:pathLst>
          </a:custGeom>
          <a:blipFill rotWithShape="1">
            <a:blip r:embed="rId4">
              <a:alphaModFix/>
            </a:blip>
            <a:stretch>
              <a:fillRect b="0" l="0" r="0" t="0"/>
            </a:stretch>
          </a:blipFill>
          <a:ln>
            <a:noFill/>
          </a:ln>
        </p:spPr>
      </p:sp>
      <p:sp>
        <p:nvSpPr>
          <p:cNvPr id="358" name="Google Shape;358;p19"/>
          <p:cNvSpPr/>
          <p:nvPr/>
        </p:nvSpPr>
        <p:spPr>
          <a:xfrm>
            <a:off x="528714" y="445978"/>
            <a:ext cx="4764505" cy="4114800"/>
          </a:xfrm>
          <a:custGeom>
            <a:rect b="b" l="l" r="r" t="t"/>
            <a:pathLst>
              <a:path extrusionOk="0" h="4114800" w="4764505">
                <a:moveTo>
                  <a:pt x="0" y="0"/>
                </a:moveTo>
                <a:lnTo>
                  <a:pt x="4764505" y="0"/>
                </a:lnTo>
                <a:lnTo>
                  <a:pt x="4764505" y="4114800"/>
                </a:lnTo>
                <a:lnTo>
                  <a:pt x="0" y="4114800"/>
                </a:lnTo>
                <a:lnTo>
                  <a:pt x="0" y="0"/>
                </a:lnTo>
                <a:close/>
              </a:path>
            </a:pathLst>
          </a:custGeom>
          <a:blipFill rotWithShape="1">
            <a:blip r:embed="rId5">
              <a:alphaModFix/>
            </a:blip>
            <a:stretch>
              <a:fillRect b="0" l="0" r="0" t="0"/>
            </a:stretch>
          </a:blipFill>
          <a:ln>
            <a:noFill/>
          </a:ln>
        </p:spPr>
      </p:sp>
      <p:sp>
        <p:nvSpPr>
          <p:cNvPr id="359" name="Google Shape;359;p19"/>
          <p:cNvSpPr/>
          <p:nvPr/>
        </p:nvSpPr>
        <p:spPr>
          <a:xfrm rot="924410">
            <a:off x="12669279" y="736277"/>
            <a:ext cx="5131723" cy="3200329"/>
          </a:xfrm>
          <a:custGeom>
            <a:rect b="b" l="l" r="r" t="t"/>
            <a:pathLst>
              <a:path extrusionOk="0" h="3200329" w="5131723">
                <a:moveTo>
                  <a:pt x="0" y="0"/>
                </a:moveTo>
                <a:lnTo>
                  <a:pt x="5131723" y="0"/>
                </a:lnTo>
                <a:lnTo>
                  <a:pt x="5131723" y="3200329"/>
                </a:lnTo>
                <a:lnTo>
                  <a:pt x="0" y="3200329"/>
                </a:lnTo>
                <a:lnTo>
                  <a:pt x="0" y="0"/>
                </a:lnTo>
                <a:close/>
              </a:path>
            </a:pathLst>
          </a:custGeom>
          <a:blipFill rotWithShape="1">
            <a:blip r:embed="rId6">
              <a:alphaModFix/>
            </a:blip>
            <a:stretch>
              <a:fillRect b="0" l="0" r="0" t="0"/>
            </a:stretch>
          </a:blipFill>
          <a:ln>
            <a:noFill/>
          </a:ln>
        </p:spPr>
      </p:sp>
      <p:sp>
        <p:nvSpPr>
          <p:cNvPr id="360" name="Google Shape;360;p19"/>
          <p:cNvSpPr txBox="1"/>
          <p:nvPr/>
        </p:nvSpPr>
        <p:spPr>
          <a:xfrm>
            <a:off x="3528800" y="621594"/>
            <a:ext cx="10603800" cy="12681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1" i="0" lang="en-US" sz="3999" u="none" cap="none" strike="noStrike">
                <a:solidFill>
                  <a:srgbClr val="FFFFFF"/>
                </a:solidFill>
                <a:latin typeface="League Spartan"/>
                <a:ea typeface="League Spartan"/>
                <a:cs typeface="League Spartan"/>
                <a:sym typeface="League Spartan"/>
              </a:rPr>
              <a:t>HIP</a:t>
            </a:r>
            <a:r>
              <a:rPr b="1" lang="en-US" sz="3999">
                <a:solidFill>
                  <a:srgbClr val="FFFFFF"/>
                </a:solidFill>
                <a:latin typeface="League Spartan"/>
                <a:ea typeface="League Spartan"/>
                <a:cs typeface="League Spartan"/>
                <a:sym typeface="League Spartan"/>
              </a:rPr>
              <a:t>Ó</a:t>
            </a:r>
            <a:r>
              <a:rPr b="1" i="0" lang="en-US" sz="3999" u="none" cap="none" strike="noStrike">
                <a:solidFill>
                  <a:srgbClr val="FFFFFF"/>
                </a:solidFill>
                <a:latin typeface="League Spartan"/>
                <a:ea typeface="League Spartan"/>
                <a:cs typeface="League Spartan"/>
                <a:sym typeface="League Spartan"/>
              </a:rPr>
              <a:t>TESIS 6: CANTIDADES VENTAS DE POR MEMBER CARD</a:t>
            </a:r>
            <a:endParaRPr/>
          </a:p>
        </p:txBody>
      </p:sp>
      <p:sp>
        <p:nvSpPr>
          <p:cNvPr id="361" name="Google Shape;361;p19"/>
          <p:cNvSpPr txBox="1"/>
          <p:nvPr/>
        </p:nvSpPr>
        <p:spPr>
          <a:xfrm>
            <a:off x="154049" y="2286047"/>
            <a:ext cx="17979900" cy="35145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0" lang="en-US" sz="2499" u="none" cap="none" strike="noStrike">
                <a:solidFill>
                  <a:srgbClr val="6CE5E8"/>
                </a:solidFill>
                <a:latin typeface="Arimo"/>
                <a:ea typeface="Arimo"/>
                <a:cs typeface="Arimo"/>
                <a:sym typeface="Arimo"/>
              </a:rPr>
              <a:t>Conclusión de la Hipótesis 6</a:t>
            </a:r>
            <a:endParaRPr/>
          </a:p>
          <a:p>
            <a:pPr indent="0" lvl="0" marL="0" marR="0" rtl="0" algn="ctr">
              <a:lnSpc>
                <a:spcPct val="140016"/>
              </a:lnSpc>
              <a:spcBef>
                <a:spcPts val="0"/>
              </a:spcBef>
              <a:spcAft>
                <a:spcPts val="0"/>
              </a:spcAft>
              <a:buNone/>
            </a:pPr>
            <a:r>
              <a:t/>
            </a:r>
            <a:endParaRPr b="1" i="0" sz="2499" u="none" cap="none" strike="noStrike">
              <a:solidFill>
                <a:srgbClr val="6CE5E8"/>
              </a:solidFill>
              <a:latin typeface="Arimo"/>
              <a:ea typeface="Arimo"/>
              <a:cs typeface="Arimo"/>
              <a:sym typeface="Arimo"/>
            </a:endParaRPr>
          </a:p>
          <a:p>
            <a:pPr indent="0" lvl="0" marL="0" marR="0" rtl="0" algn="ctr">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La categoría de </a:t>
            </a:r>
            <a:r>
              <a:rPr lang="en-US" sz="2399">
                <a:solidFill>
                  <a:srgbClr val="FFFFFF"/>
                </a:solidFill>
                <a:latin typeface="Arimo"/>
                <a:ea typeface="Arimo"/>
                <a:cs typeface="Arimo"/>
                <a:sym typeface="Arimo"/>
              </a:rPr>
              <a:t>tarjeta</a:t>
            </a:r>
            <a:r>
              <a:rPr b="0" i="0" lang="en-US" sz="2399" u="none" cap="none" strike="noStrike">
                <a:solidFill>
                  <a:srgbClr val="FFFFFF"/>
                </a:solidFill>
                <a:latin typeface="Arimo"/>
                <a:ea typeface="Arimo"/>
                <a:cs typeface="Arimo"/>
                <a:sym typeface="Arimo"/>
              </a:rPr>
              <a:t> Golden no es la que genera mayores frecuencias de ventas ni lidera los grupos de montos de ventas mas altos.</a:t>
            </a:r>
            <a:endParaRPr/>
          </a:p>
          <a:p>
            <a:pPr indent="0" lvl="0" marL="0" marR="0" rtl="0" algn="ctr">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Para esta conclusión vemos que la categoría para miembros de Bronze tiene los picos </a:t>
            </a:r>
            <a:r>
              <a:rPr lang="en-US" sz="2399">
                <a:solidFill>
                  <a:srgbClr val="FFFFFF"/>
                </a:solidFill>
                <a:latin typeface="Arimo"/>
                <a:ea typeface="Arimo"/>
                <a:cs typeface="Arimo"/>
                <a:sym typeface="Arimo"/>
              </a:rPr>
              <a:t>más</a:t>
            </a:r>
            <a:r>
              <a:rPr b="0" i="0" lang="en-US" sz="2399" u="none" cap="none" strike="noStrike">
                <a:solidFill>
                  <a:srgbClr val="FFFFFF"/>
                </a:solidFill>
                <a:latin typeface="Arimo"/>
                <a:ea typeface="Arimo"/>
                <a:cs typeface="Arimo"/>
                <a:sym typeface="Arimo"/>
              </a:rPr>
              <a:t> altos en los primeros 3 grupos del Histograma, siendo su mayor frecuencia de ventas aquellas que generan montos entre los 5 y los 10 millones.</a:t>
            </a:r>
            <a:endParaRPr/>
          </a:p>
          <a:p>
            <a:pPr indent="0" lvl="0" marL="0" marR="0" rtl="0" algn="ctr">
              <a:lnSpc>
                <a:spcPct val="140016"/>
              </a:lnSpc>
              <a:spcBef>
                <a:spcPts val="0"/>
              </a:spcBef>
              <a:spcAft>
                <a:spcPts val="0"/>
              </a:spcAft>
              <a:buNone/>
            </a:pPr>
            <a:r>
              <a:t/>
            </a:r>
            <a:endParaRPr b="0" i="0" sz="2399" u="none" cap="none" strike="noStrike">
              <a:solidFill>
                <a:srgbClr val="FFFFFF"/>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97" name="Shape 97"/>
        <p:cNvGrpSpPr/>
        <p:nvPr/>
      </p:nvGrpSpPr>
      <p:grpSpPr>
        <a:xfrm>
          <a:off x="0" y="0"/>
          <a:ext cx="0" cy="0"/>
          <a:chOff x="0" y="0"/>
          <a:chExt cx="0" cy="0"/>
        </a:xfrm>
      </p:grpSpPr>
      <p:sp>
        <p:nvSpPr>
          <p:cNvPr id="98" name="Google Shape;98;p2"/>
          <p:cNvSpPr/>
          <p:nvPr/>
        </p:nvSpPr>
        <p:spPr>
          <a:xfrm flipH="1">
            <a:off x="8788436" y="-316726"/>
            <a:ext cx="7886994" cy="10920453"/>
          </a:xfrm>
          <a:custGeom>
            <a:rect b="b" l="l" r="r" t="t"/>
            <a:pathLst>
              <a:path extrusionOk="0" h="10920453" w="7886994">
                <a:moveTo>
                  <a:pt x="7886994" y="0"/>
                </a:moveTo>
                <a:lnTo>
                  <a:pt x="0" y="0"/>
                </a:lnTo>
                <a:lnTo>
                  <a:pt x="0" y="10920452"/>
                </a:lnTo>
                <a:lnTo>
                  <a:pt x="7886994" y="10920452"/>
                </a:lnTo>
                <a:lnTo>
                  <a:pt x="7886994" y="0"/>
                </a:lnTo>
                <a:close/>
              </a:path>
            </a:pathLst>
          </a:custGeom>
          <a:blipFill rotWithShape="1">
            <a:blip r:embed="rId3">
              <a:alphaModFix/>
            </a:blip>
            <a:stretch>
              <a:fillRect b="0" l="0" r="0" t="0"/>
            </a:stretch>
          </a:blipFill>
          <a:ln>
            <a:noFill/>
          </a:ln>
        </p:spPr>
      </p:sp>
      <p:grpSp>
        <p:nvGrpSpPr>
          <p:cNvPr id="99" name="Google Shape;99;p2"/>
          <p:cNvGrpSpPr/>
          <p:nvPr/>
        </p:nvGrpSpPr>
        <p:grpSpPr>
          <a:xfrm>
            <a:off x="9144000" y="-180826"/>
            <a:ext cx="9144000" cy="10467826"/>
            <a:chOff x="0" y="-47625"/>
            <a:chExt cx="2408296" cy="2756958"/>
          </a:xfrm>
        </p:grpSpPr>
        <p:sp>
          <p:nvSpPr>
            <p:cNvPr id="100" name="Google Shape;100;p2"/>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sp>
        <p:sp>
          <p:nvSpPr>
            <p:cNvPr id="101" name="Google Shape;101;p2"/>
            <p:cNvSpPr txBox="1"/>
            <p:nvPr/>
          </p:nvSpPr>
          <p:spPr>
            <a:xfrm>
              <a:off x="0" y="-47625"/>
              <a:ext cx="2408296"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2"/>
          <p:cNvSpPr/>
          <p:nvPr/>
        </p:nvSpPr>
        <p:spPr>
          <a:xfrm>
            <a:off x="11778265" y="228295"/>
            <a:ext cx="3469283" cy="3747996"/>
          </a:xfrm>
          <a:custGeom>
            <a:rect b="b" l="l" r="r" t="t"/>
            <a:pathLst>
              <a:path extrusionOk="0" h="3747996" w="3469283">
                <a:moveTo>
                  <a:pt x="0" y="0"/>
                </a:moveTo>
                <a:lnTo>
                  <a:pt x="3469283" y="0"/>
                </a:lnTo>
                <a:lnTo>
                  <a:pt x="3469283" y="3747996"/>
                </a:lnTo>
                <a:lnTo>
                  <a:pt x="0" y="3747996"/>
                </a:lnTo>
                <a:lnTo>
                  <a:pt x="0" y="0"/>
                </a:lnTo>
                <a:close/>
              </a:path>
            </a:pathLst>
          </a:custGeom>
          <a:blipFill rotWithShape="1">
            <a:blip r:embed="rId4">
              <a:alphaModFix/>
            </a:blip>
            <a:stretch>
              <a:fillRect b="0" l="-4015" r="-4014" t="0"/>
            </a:stretch>
          </a:blipFill>
          <a:ln>
            <a:noFill/>
          </a:ln>
        </p:spPr>
      </p:sp>
      <p:sp>
        <p:nvSpPr>
          <p:cNvPr id="103" name="Google Shape;103;p2"/>
          <p:cNvSpPr/>
          <p:nvPr/>
        </p:nvSpPr>
        <p:spPr>
          <a:xfrm>
            <a:off x="14264421" y="6746251"/>
            <a:ext cx="4023579" cy="3540749"/>
          </a:xfrm>
          <a:custGeom>
            <a:rect b="b" l="l" r="r" t="t"/>
            <a:pathLst>
              <a:path extrusionOk="0" h="3540749" w="4023579">
                <a:moveTo>
                  <a:pt x="0" y="0"/>
                </a:moveTo>
                <a:lnTo>
                  <a:pt x="4023579" y="0"/>
                </a:lnTo>
                <a:lnTo>
                  <a:pt x="4023579" y="3540749"/>
                </a:lnTo>
                <a:lnTo>
                  <a:pt x="0" y="3540749"/>
                </a:lnTo>
                <a:lnTo>
                  <a:pt x="0" y="0"/>
                </a:lnTo>
                <a:close/>
              </a:path>
            </a:pathLst>
          </a:custGeom>
          <a:blipFill rotWithShape="1">
            <a:blip r:embed="rId5">
              <a:alphaModFix/>
            </a:blip>
            <a:stretch>
              <a:fillRect b="0" l="0" r="0" t="0"/>
            </a:stretch>
          </a:blipFill>
          <a:ln>
            <a:noFill/>
          </a:ln>
        </p:spPr>
      </p:sp>
      <p:sp>
        <p:nvSpPr>
          <p:cNvPr id="104" name="Google Shape;104;p2"/>
          <p:cNvSpPr txBox="1"/>
          <p:nvPr/>
        </p:nvSpPr>
        <p:spPr>
          <a:xfrm>
            <a:off x="673136" y="3874719"/>
            <a:ext cx="8115300" cy="3627476"/>
          </a:xfrm>
          <a:prstGeom prst="rect">
            <a:avLst/>
          </a:prstGeom>
          <a:noFill/>
          <a:ln>
            <a:noFill/>
          </a:ln>
        </p:spPr>
        <p:txBody>
          <a:bodyPr anchorCtr="0" anchor="t" bIns="0" lIns="0" spcFirstLastPara="1" rIns="0" wrap="square" tIns="0">
            <a:spAutoFit/>
          </a:bodyPr>
          <a:lstStyle/>
          <a:p>
            <a:pPr indent="-412368" lvl="1" marL="824736" marR="0" rtl="0" algn="l">
              <a:lnSpc>
                <a:spcPct val="191094"/>
              </a:lnSpc>
              <a:spcBef>
                <a:spcPts val="0"/>
              </a:spcBef>
              <a:spcAft>
                <a:spcPts val="0"/>
              </a:spcAft>
              <a:buClr>
                <a:srgbClr val="FFFFFF"/>
              </a:buClr>
              <a:buSzPts val="3818"/>
              <a:buFont typeface="Arial"/>
              <a:buChar char="•"/>
            </a:pPr>
            <a:r>
              <a:rPr b="0" i="0" lang="en-US" sz="3818" u="none" cap="none" strike="noStrike">
                <a:solidFill>
                  <a:srgbClr val="FFFFFF"/>
                </a:solidFill>
                <a:latin typeface="Arimo"/>
                <a:ea typeface="Arimo"/>
                <a:cs typeface="Arimo"/>
                <a:sym typeface="Arimo"/>
              </a:rPr>
              <a:t>Introducción.</a:t>
            </a:r>
            <a:endParaRPr/>
          </a:p>
          <a:p>
            <a:pPr indent="-412368" lvl="1" marL="824736" marR="0" rtl="0" algn="l">
              <a:lnSpc>
                <a:spcPct val="191094"/>
              </a:lnSpc>
              <a:spcBef>
                <a:spcPts val="0"/>
              </a:spcBef>
              <a:spcAft>
                <a:spcPts val="0"/>
              </a:spcAft>
              <a:buClr>
                <a:srgbClr val="FFFFFF"/>
              </a:buClr>
              <a:buSzPts val="3818"/>
              <a:buFont typeface="Arial"/>
              <a:buChar char="•"/>
            </a:pPr>
            <a:r>
              <a:rPr b="0" i="0" lang="en-US" sz="3818" u="none" cap="none" strike="noStrike">
                <a:solidFill>
                  <a:srgbClr val="FFFFFF"/>
                </a:solidFill>
                <a:latin typeface="Arimo"/>
                <a:ea typeface="Arimo"/>
                <a:cs typeface="Arimo"/>
                <a:sym typeface="Arimo"/>
              </a:rPr>
              <a:t>Descripción del problema.</a:t>
            </a:r>
            <a:endParaRPr/>
          </a:p>
          <a:p>
            <a:pPr indent="-412368" lvl="1" marL="824736" marR="0" rtl="0" algn="l">
              <a:lnSpc>
                <a:spcPct val="191094"/>
              </a:lnSpc>
              <a:spcBef>
                <a:spcPts val="0"/>
              </a:spcBef>
              <a:spcAft>
                <a:spcPts val="0"/>
              </a:spcAft>
              <a:buClr>
                <a:srgbClr val="FFFFFF"/>
              </a:buClr>
              <a:buSzPts val="3818"/>
              <a:buFont typeface="Arial"/>
              <a:buChar char="•"/>
            </a:pPr>
            <a:r>
              <a:rPr b="0" i="0" lang="en-US" sz="3818" u="none" cap="none" strike="noStrike">
                <a:solidFill>
                  <a:srgbClr val="FFFFFF"/>
                </a:solidFill>
                <a:latin typeface="Arimo"/>
                <a:ea typeface="Arimo"/>
                <a:cs typeface="Arimo"/>
                <a:sym typeface="Arimo"/>
              </a:rPr>
              <a:t>Objetivo.</a:t>
            </a:r>
            <a:endParaRPr/>
          </a:p>
          <a:p>
            <a:pPr indent="-412368" lvl="1" marL="824736" marR="0" rtl="0" algn="l">
              <a:lnSpc>
                <a:spcPct val="191094"/>
              </a:lnSpc>
              <a:spcBef>
                <a:spcPts val="0"/>
              </a:spcBef>
              <a:spcAft>
                <a:spcPts val="0"/>
              </a:spcAft>
              <a:buClr>
                <a:srgbClr val="FFFFFF"/>
              </a:buClr>
              <a:buSzPts val="3818"/>
              <a:buFont typeface="Arial"/>
              <a:buChar char="•"/>
            </a:pPr>
            <a:r>
              <a:rPr b="0" i="0" lang="en-US" sz="3818" u="none" cap="none" strike="noStrike">
                <a:solidFill>
                  <a:srgbClr val="FFFFFF"/>
                </a:solidFill>
                <a:latin typeface="Arimo"/>
                <a:ea typeface="Arimo"/>
                <a:cs typeface="Arimo"/>
                <a:sym typeface="Arimo"/>
              </a:rPr>
              <a:t>Fuente.</a:t>
            </a:r>
            <a:endParaRPr/>
          </a:p>
        </p:txBody>
      </p:sp>
      <p:sp>
        <p:nvSpPr>
          <p:cNvPr id="105" name="Google Shape;105;p2"/>
          <p:cNvSpPr txBox="1"/>
          <p:nvPr/>
        </p:nvSpPr>
        <p:spPr>
          <a:xfrm>
            <a:off x="9144000" y="4142658"/>
            <a:ext cx="7600950" cy="3617646"/>
          </a:xfrm>
          <a:prstGeom prst="rect">
            <a:avLst/>
          </a:prstGeom>
          <a:noFill/>
          <a:ln>
            <a:noFill/>
          </a:ln>
        </p:spPr>
        <p:txBody>
          <a:bodyPr anchorCtr="0" anchor="t" bIns="0" lIns="0" spcFirstLastPara="1" rIns="0" wrap="square" tIns="0">
            <a:spAutoFit/>
          </a:bodyPr>
          <a:lstStyle/>
          <a:p>
            <a:pPr indent="-412539" lvl="1" marL="825079" marR="0" rtl="0" algn="l">
              <a:lnSpc>
                <a:spcPct val="191023"/>
              </a:lnSpc>
              <a:spcBef>
                <a:spcPts val="0"/>
              </a:spcBef>
              <a:spcAft>
                <a:spcPts val="0"/>
              </a:spcAft>
              <a:buClr>
                <a:srgbClr val="194A8D"/>
              </a:buClr>
              <a:buSzPts val="3821"/>
              <a:buFont typeface="Arial"/>
              <a:buChar char="•"/>
            </a:pPr>
            <a:r>
              <a:rPr b="0" i="0" lang="en-US" sz="3821" u="none" cap="none" strike="noStrike">
                <a:solidFill>
                  <a:srgbClr val="194A8D"/>
                </a:solidFill>
                <a:latin typeface="Arimo"/>
                <a:ea typeface="Arimo"/>
                <a:cs typeface="Arimo"/>
                <a:sym typeface="Arimo"/>
              </a:rPr>
              <a:t>Puntos claves.</a:t>
            </a:r>
            <a:endParaRPr/>
          </a:p>
          <a:p>
            <a:pPr indent="-412539" lvl="1" marL="825079" marR="0" rtl="0" algn="l">
              <a:lnSpc>
                <a:spcPct val="191023"/>
              </a:lnSpc>
              <a:spcBef>
                <a:spcPts val="0"/>
              </a:spcBef>
              <a:spcAft>
                <a:spcPts val="0"/>
              </a:spcAft>
              <a:buClr>
                <a:srgbClr val="194A8D"/>
              </a:buClr>
              <a:buSzPts val="3821"/>
              <a:buFont typeface="Arial"/>
              <a:buChar char="•"/>
            </a:pPr>
            <a:r>
              <a:rPr b="0" i="0" lang="en-US" sz="3821" u="none" cap="none" strike="noStrike">
                <a:solidFill>
                  <a:srgbClr val="194A8D"/>
                </a:solidFill>
                <a:latin typeface="Arimo"/>
                <a:ea typeface="Arimo"/>
                <a:cs typeface="Arimo"/>
                <a:sym typeface="Arimo"/>
              </a:rPr>
              <a:t>Hipótesis.</a:t>
            </a:r>
            <a:endParaRPr/>
          </a:p>
          <a:p>
            <a:pPr indent="-412539" lvl="1" marL="825079" marR="0" rtl="0" algn="l">
              <a:lnSpc>
                <a:spcPct val="191023"/>
              </a:lnSpc>
              <a:spcBef>
                <a:spcPts val="0"/>
              </a:spcBef>
              <a:spcAft>
                <a:spcPts val="0"/>
              </a:spcAft>
              <a:buClr>
                <a:srgbClr val="194A8D"/>
              </a:buClr>
              <a:buSzPts val="3821"/>
              <a:buFont typeface="Arial"/>
              <a:buChar char="•"/>
            </a:pPr>
            <a:r>
              <a:rPr b="0" i="0" lang="en-US" sz="3821" u="none" cap="none" strike="noStrike">
                <a:solidFill>
                  <a:srgbClr val="194A8D"/>
                </a:solidFill>
                <a:latin typeface="Arimo"/>
                <a:ea typeface="Arimo"/>
                <a:cs typeface="Arimo"/>
                <a:sym typeface="Arimo"/>
              </a:rPr>
              <a:t>Análisis detallado.</a:t>
            </a:r>
            <a:endParaRPr/>
          </a:p>
          <a:p>
            <a:pPr indent="-412539" lvl="1" marL="825079" marR="0" rtl="0" algn="l">
              <a:lnSpc>
                <a:spcPct val="191023"/>
              </a:lnSpc>
              <a:spcBef>
                <a:spcPts val="0"/>
              </a:spcBef>
              <a:spcAft>
                <a:spcPts val="0"/>
              </a:spcAft>
              <a:buClr>
                <a:srgbClr val="194A8D"/>
              </a:buClr>
              <a:buSzPts val="3821"/>
              <a:buFont typeface="Arial"/>
              <a:buChar char="•"/>
            </a:pPr>
            <a:r>
              <a:rPr b="0" i="0" lang="en-US" sz="3821" u="none" cap="none" strike="noStrike">
                <a:solidFill>
                  <a:srgbClr val="194A8D"/>
                </a:solidFill>
                <a:latin typeface="Arimo"/>
                <a:ea typeface="Arimo"/>
                <a:cs typeface="Arimo"/>
                <a:sym typeface="Arimo"/>
              </a:rPr>
              <a:t>Conclusiones.</a:t>
            </a:r>
            <a:endParaRPr/>
          </a:p>
        </p:txBody>
      </p:sp>
      <p:sp>
        <p:nvSpPr>
          <p:cNvPr id="106" name="Google Shape;106;p2"/>
          <p:cNvSpPr txBox="1"/>
          <p:nvPr/>
        </p:nvSpPr>
        <p:spPr>
          <a:xfrm>
            <a:off x="1410120" y="2197543"/>
            <a:ext cx="7086415" cy="950747"/>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b="0" i="0" lang="en-US" sz="6865" u="none" cap="none" strike="noStrike">
                <a:solidFill>
                  <a:srgbClr val="FFFFFF"/>
                </a:solidFill>
                <a:latin typeface="League Spartan"/>
                <a:ea typeface="League Spartan"/>
                <a:cs typeface="League Spartan"/>
                <a:sym typeface="League Spartan"/>
              </a:rPr>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65" name="Shape 365"/>
        <p:cNvGrpSpPr/>
        <p:nvPr/>
      </p:nvGrpSpPr>
      <p:grpSpPr>
        <a:xfrm>
          <a:off x="0" y="0"/>
          <a:ext cx="0" cy="0"/>
          <a:chOff x="0" y="0"/>
          <a:chExt cx="0" cy="0"/>
        </a:xfrm>
      </p:grpSpPr>
      <p:grpSp>
        <p:nvGrpSpPr>
          <p:cNvPr id="366" name="Google Shape;366;p20"/>
          <p:cNvGrpSpPr/>
          <p:nvPr/>
        </p:nvGrpSpPr>
        <p:grpSpPr>
          <a:xfrm>
            <a:off x="9890460" y="1833758"/>
            <a:ext cx="8190170" cy="2092990"/>
            <a:chOff x="0" y="-47625"/>
            <a:chExt cx="3443234" cy="879915"/>
          </a:xfrm>
        </p:grpSpPr>
        <p:sp>
          <p:nvSpPr>
            <p:cNvPr id="367" name="Google Shape;367;p20"/>
            <p:cNvSpPr/>
            <p:nvPr/>
          </p:nvSpPr>
          <p:spPr>
            <a:xfrm>
              <a:off x="0" y="0"/>
              <a:ext cx="3443234" cy="832290"/>
            </a:xfrm>
            <a:custGeom>
              <a:rect b="b" l="l" r="r" t="t"/>
              <a:pathLst>
                <a:path extrusionOk="0" h="832290" w="3443234">
                  <a:moveTo>
                    <a:pt x="48209" y="0"/>
                  </a:moveTo>
                  <a:lnTo>
                    <a:pt x="3395025" y="0"/>
                  </a:lnTo>
                  <a:cubicBezTo>
                    <a:pt x="3407811" y="0"/>
                    <a:pt x="3420073" y="5079"/>
                    <a:pt x="3429114" y="14120"/>
                  </a:cubicBezTo>
                  <a:cubicBezTo>
                    <a:pt x="3438154" y="23161"/>
                    <a:pt x="3443234" y="35423"/>
                    <a:pt x="3443234" y="48209"/>
                  </a:cubicBezTo>
                  <a:lnTo>
                    <a:pt x="3443234" y="784081"/>
                  </a:lnTo>
                  <a:cubicBezTo>
                    <a:pt x="3443234" y="810706"/>
                    <a:pt x="3421650" y="832290"/>
                    <a:pt x="3395025" y="832290"/>
                  </a:cubicBezTo>
                  <a:lnTo>
                    <a:pt x="48209" y="832290"/>
                  </a:lnTo>
                  <a:cubicBezTo>
                    <a:pt x="35423" y="832290"/>
                    <a:pt x="23161" y="827211"/>
                    <a:pt x="14120" y="818170"/>
                  </a:cubicBezTo>
                  <a:cubicBezTo>
                    <a:pt x="5079" y="809129"/>
                    <a:pt x="0" y="796867"/>
                    <a:pt x="0" y="784081"/>
                  </a:cubicBezTo>
                  <a:lnTo>
                    <a:pt x="0" y="48209"/>
                  </a:lnTo>
                  <a:cubicBezTo>
                    <a:pt x="0" y="35423"/>
                    <a:pt x="5079" y="23161"/>
                    <a:pt x="14120" y="14120"/>
                  </a:cubicBezTo>
                  <a:cubicBezTo>
                    <a:pt x="23161" y="5079"/>
                    <a:pt x="35423" y="0"/>
                    <a:pt x="48209"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txBox="1"/>
            <p:nvPr/>
          </p:nvSpPr>
          <p:spPr>
            <a:xfrm>
              <a:off x="0" y="-47625"/>
              <a:ext cx="3443234"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9" name="Google Shape;369;p20"/>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370" name="Google Shape;370;p20"/>
          <p:cNvSpPr txBox="1"/>
          <p:nvPr/>
        </p:nvSpPr>
        <p:spPr>
          <a:xfrm>
            <a:off x="1469501" y="504320"/>
            <a:ext cx="14787000" cy="6156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3999" u="none" cap="none" strike="noStrike">
                <a:solidFill>
                  <a:srgbClr val="FFFFFF"/>
                </a:solidFill>
                <a:latin typeface="League Spartan"/>
                <a:ea typeface="League Spartan"/>
                <a:cs typeface="League Spartan"/>
                <a:sym typeface="League Spartan"/>
              </a:rPr>
              <a:t>CONCLUSIONES GENERALES DE HIP</a:t>
            </a:r>
            <a:r>
              <a:rPr lang="en-US" sz="3999">
                <a:solidFill>
                  <a:srgbClr val="FFFFFF"/>
                </a:solidFill>
                <a:latin typeface="League Spartan"/>
                <a:ea typeface="League Spartan"/>
                <a:cs typeface="League Spartan"/>
                <a:sym typeface="League Spartan"/>
              </a:rPr>
              <a:t>Ó</a:t>
            </a:r>
            <a:r>
              <a:rPr b="0" i="0" lang="en-US" sz="3999" u="none" cap="none" strike="noStrike">
                <a:solidFill>
                  <a:srgbClr val="FFFFFF"/>
                </a:solidFill>
                <a:latin typeface="League Spartan"/>
                <a:ea typeface="League Spartan"/>
                <a:cs typeface="League Spartan"/>
                <a:sym typeface="League Spartan"/>
              </a:rPr>
              <a:t>TESIS</a:t>
            </a:r>
            <a:endParaRPr/>
          </a:p>
        </p:txBody>
      </p:sp>
      <p:sp>
        <p:nvSpPr>
          <p:cNvPr id="371" name="Google Shape;371;p20"/>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grpSp>
        <p:nvGrpSpPr>
          <p:cNvPr id="372" name="Google Shape;372;p20"/>
          <p:cNvGrpSpPr/>
          <p:nvPr/>
        </p:nvGrpSpPr>
        <p:grpSpPr>
          <a:xfrm>
            <a:off x="354725" y="4293396"/>
            <a:ext cx="7753358" cy="1704958"/>
            <a:chOff x="0" y="-47625"/>
            <a:chExt cx="3259593" cy="716782"/>
          </a:xfrm>
        </p:grpSpPr>
        <p:sp>
          <p:nvSpPr>
            <p:cNvPr id="373" name="Google Shape;373;p20"/>
            <p:cNvSpPr/>
            <p:nvPr/>
          </p:nvSpPr>
          <p:spPr>
            <a:xfrm>
              <a:off x="0" y="0"/>
              <a:ext cx="3259593" cy="669157"/>
            </a:xfrm>
            <a:custGeom>
              <a:rect b="b" l="l" r="r" t="t"/>
              <a:pathLst>
                <a:path extrusionOk="0" h="669157" w="3259593">
                  <a:moveTo>
                    <a:pt x="50925" y="0"/>
                  </a:moveTo>
                  <a:lnTo>
                    <a:pt x="3208668" y="0"/>
                  </a:lnTo>
                  <a:cubicBezTo>
                    <a:pt x="3236794" y="0"/>
                    <a:pt x="3259593" y="22800"/>
                    <a:pt x="3259593" y="50925"/>
                  </a:cubicBezTo>
                  <a:lnTo>
                    <a:pt x="3259593" y="618233"/>
                  </a:lnTo>
                  <a:cubicBezTo>
                    <a:pt x="3259593" y="631739"/>
                    <a:pt x="3254228" y="644692"/>
                    <a:pt x="3244678" y="654242"/>
                  </a:cubicBezTo>
                  <a:cubicBezTo>
                    <a:pt x="3235128" y="663792"/>
                    <a:pt x="3222175" y="669157"/>
                    <a:pt x="3208668" y="669157"/>
                  </a:cubicBezTo>
                  <a:lnTo>
                    <a:pt x="50925" y="669157"/>
                  </a:lnTo>
                  <a:cubicBezTo>
                    <a:pt x="37419" y="669157"/>
                    <a:pt x="24466" y="663792"/>
                    <a:pt x="14916" y="654242"/>
                  </a:cubicBezTo>
                  <a:cubicBezTo>
                    <a:pt x="5365" y="644692"/>
                    <a:pt x="0" y="631739"/>
                    <a:pt x="0" y="618233"/>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txBox="1"/>
            <p:nvPr/>
          </p:nvSpPr>
          <p:spPr>
            <a:xfrm>
              <a:off x="0" y="-47625"/>
              <a:ext cx="3259593" cy="71678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5" name="Google Shape;375;p20"/>
          <p:cNvGrpSpPr/>
          <p:nvPr/>
        </p:nvGrpSpPr>
        <p:grpSpPr>
          <a:xfrm>
            <a:off x="354725" y="6313697"/>
            <a:ext cx="7753358" cy="2092990"/>
            <a:chOff x="0" y="-47625"/>
            <a:chExt cx="3259593" cy="879915"/>
          </a:xfrm>
        </p:grpSpPr>
        <p:sp>
          <p:nvSpPr>
            <p:cNvPr id="376" name="Google Shape;376;p20"/>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0"/>
          <p:cNvGrpSpPr/>
          <p:nvPr/>
        </p:nvGrpSpPr>
        <p:grpSpPr>
          <a:xfrm>
            <a:off x="10056425" y="4236800"/>
            <a:ext cx="8024193" cy="2092966"/>
            <a:chOff x="0" y="-47625"/>
            <a:chExt cx="3495771" cy="879915"/>
          </a:xfrm>
        </p:grpSpPr>
        <p:sp>
          <p:nvSpPr>
            <p:cNvPr id="379" name="Google Shape;379;p20"/>
            <p:cNvSpPr/>
            <p:nvPr/>
          </p:nvSpPr>
          <p:spPr>
            <a:xfrm>
              <a:off x="0" y="0"/>
              <a:ext cx="3495771" cy="832290"/>
            </a:xfrm>
            <a:custGeom>
              <a:rect b="b" l="l" r="r" t="t"/>
              <a:pathLst>
                <a:path extrusionOk="0" h="832290" w="3495771">
                  <a:moveTo>
                    <a:pt x="47484" y="0"/>
                  </a:moveTo>
                  <a:lnTo>
                    <a:pt x="3448287" y="0"/>
                  </a:lnTo>
                  <a:cubicBezTo>
                    <a:pt x="3474512" y="0"/>
                    <a:pt x="3495771" y="21259"/>
                    <a:pt x="3495771" y="47484"/>
                  </a:cubicBezTo>
                  <a:lnTo>
                    <a:pt x="3495771" y="784806"/>
                  </a:lnTo>
                  <a:cubicBezTo>
                    <a:pt x="3495771" y="811031"/>
                    <a:pt x="3474512" y="832290"/>
                    <a:pt x="3448287" y="832290"/>
                  </a:cubicBezTo>
                  <a:lnTo>
                    <a:pt x="47484" y="832290"/>
                  </a:lnTo>
                  <a:cubicBezTo>
                    <a:pt x="21259" y="832290"/>
                    <a:pt x="0" y="811031"/>
                    <a:pt x="0" y="784806"/>
                  </a:cubicBezTo>
                  <a:lnTo>
                    <a:pt x="0" y="47484"/>
                  </a:lnTo>
                  <a:cubicBezTo>
                    <a:pt x="0" y="21259"/>
                    <a:pt x="21259" y="0"/>
                    <a:pt x="47484"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txBox="1"/>
            <p:nvPr/>
          </p:nvSpPr>
          <p:spPr>
            <a:xfrm>
              <a:off x="0" y="-47625"/>
              <a:ext cx="3495771"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1" name="Google Shape;381;p20"/>
          <p:cNvGrpSpPr/>
          <p:nvPr/>
        </p:nvGrpSpPr>
        <p:grpSpPr>
          <a:xfrm>
            <a:off x="9910700" y="6608975"/>
            <a:ext cx="8024153" cy="2092966"/>
            <a:chOff x="0" y="-47625"/>
            <a:chExt cx="3289666" cy="879915"/>
          </a:xfrm>
        </p:grpSpPr>
        <p:sp>
          <p:nvSpPr>
            <p:cNvPr id="382" name="Google Shape;382;p20"/>
            <p:cNvSpPr/>
            <p:nvPr/>
          </p:nvSpPr>
          <p:spPr>
            <a:xfrm>
              <a:off x="0" y="0"/>
              <a:ext cx="3289665" cy="832290"/>
            </a:xfrm>
            <a:custGeom>
              <a:rect b="b" l="l" r="r" t="t"/>
              <a:pathLst>
                <a:path extrusionOk="0" h="832290" w="3289665">
                  <a:moveTo>
                    <a:pt x="50459" y="0"/>
                  </a:moveTo>
                  <a:lnTo>
                    <a:pt x="3239206" y="0"/>
                  </a:lnTo>
                  <a:cubicBezTo>
                    <a:pt x="3267074" y="0"/>
                    <a:pt x="3289665" y="22591"/>
                    <a:pt x="3289665" y="50459"/>
                  </a:cubicBezTo>
                  <a:lnTo>
                    <a:pt x="3289665" y="781831"/>
                  </a:lnTo>
                  <a:cubicBezTo>
                    <a:pt x="3289665" y="809699"/>
                    <a:pt x="3267074" y="832290"/>
                    <a:pt x="3239206" y="832290"/>
                  </a:cubicBezTo>
                  <a:lnTo>
                    <a:pt x="50459" y="832290"/>
                  </a:lnTo>
                  <a:cubicBezTo>
                    <a:pt x="22591" y="832290"/>
                    <a:pt x="0" y="809699"/>
                    <a:pt x="0" y="781831"/>
                  </a:cubicBezTo>
                  <a:lnTo>
                    <a:pt x="0" y="50459"/>
                  </a:lnTo>
                  <a:cubicBezTo>
                    <a:pt x="0" y="22591"/>
                    <a:pt x="22591" y="0"/>
                    <a:pt x="50459"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txBox="1"/>
            <p:nvPr/>
          </p:nvSpPr>
          <p:spPr>
            <a:xfrm>
              <a:off x="0" y="-47625"/>
              <a:ext cx="3289666"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4" name="Google Shape;384;p20"/>
          <p:cNvGrpSpPr/>
          <p:nvPr/>
        </p:nvGrpSpPr>
        <p:grpSpPr>
          <a:xfrm>
            <a:off x="435626" y="2193170"/>
            <a:ext cx="7753358" cy="1784932"/>
            <a:chOff x="0" y="-47625"/>
            <a:chExt cx="3259593" cy="750404"/>
          </a:xfrm>
        </p:grpSpPr>
        <p:sp>
          <p:nvSpPr>
            <p:cNvPr id="385" name="Google Shape;385;p20"/>
            <p:cNvSpPr/>
            <p:nvPr/>
          </p:nvSpPr>
          <p:spPr>
            <a:xfrm>
              <a:off x="0" y="0"/>
              <a:ext cx="3259593" cy="702779"/>
            </a:xfrm>
            <a:custGeom>
              <a:rect b="b" l="l" r="r" t="t"/>
              <a:pathLst>
                <a:path extrusionOk="0" h="702779" w="3259593">
                  <a:moveTo>
                    <a:pt x="50925" y="0"/>
                  </a:moveTo>
                  <a:lnTo>
                    <a:pt x="3208668" y="0"/>
                  </a:lnTo>
                  <a:cubicBezTo>
                    <a:pt x="3236794" y="0"/>
                    <a:pt x="3259593" y="22800"/>
                    <a:pt x="3259593" y="50925"/>
                  </a:cubicBezTo>
                  <a:lnTo>
                    <a:pt x="3259593" y="651854"/>
                  </a:lnTo>
                  <a:cubicBezTo>
                    <a:pt x="3259593" y="665361"/>
                    <a:pt x="3254228" y="678313"/>
                    <a:pt x="3244678" y="687864"/>
                  </a:cubicBezTo>
                  <a:cubicBezTo>
                    <a:pt x="3235128" y="697414"/>
                    <a:pt x="3222175" y="702779"/>
                    <a:pt x="3208668" y="702779"/>
                  </a:cubicBezTo>
                  <a:lnTo>
                    <a:pt x="50925" y="702779"/>
                  </a:lnTo>
                  <a:cubicBezTo>
                    <a:pt x="37419" y="702779"/>
                    <a:pt x="24466" y="697414"/>
                    <a:pt x="14916" y="687864"/>
                  </a:cubicBezTo>
                  <a:cubicBezTo>
                    <a:pt x="5365" y="678313"/>
                    <a:pt x="0" y="665361"/>
                    <a:pt x="0" y="651854"/>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txBox="1"/>
            <p:nvPr/>
          </p:nvSpPr>
          <p:spPr>
            <a:xfrm>
              <a:off x="0" y="-47625"/>
              <a:ext cx="3259593" cy="75040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7" name="Google Shape;387;p20"/>
          <p:cNvSpPr/>
          <p:nvPr/>
        </p:nvSpPr>
        <p:spPr>
          <a:xfrm>
            <a:off x="1076567" y="138691"/>
            <a:ext cx="2070606" cy="2167760"/>
          </a:xfrm>
          <a:custGeom>
            <a:rect b="b" l="l" r="r" t="t"/>
            <a:pathLst>
              <a:path extrusionOk="0" h="2167760" w="2070606">
                <a:moveTo>
                  <a:pt x="0" y="0"/>
                </a:moveTo>
                <a:lnTo>
                  <a:pt x="2070606" y="0"/>
                </a:lnTo>
                <a:lnTo>
                  <a:pt x="2070606" y="2167761"/>
                </a:lnTo>
                <a:lnTo>
                  <a:pt x="0" y="2167761"/>
                </a:lnTo>
                <a:lnTo>
                  <a:pt x="0" y="0"/>
                </a:lnTo>
                <a:close/>
              </a:path>
            </a:pathLst>
          </a:custGeom>
          <a:blipFill rotWithShape="1">
            <a:blip r:embed="rId4">
              <a:alphaModFix/>
            </a:blip>
            <a:stretch>
              <a:fillRect b="0" l="0" r="0" t="0"/>
            </a:stretch>
          </a:blipFill>
          <a:ln>
            <a:noFill/>
          </a:ln>
        </p:spPr>
      </p:sp>
      <p:sp>
        <p:nvSpPr>
          <p:cNvPr id="388" name="Google Shape;388;p20"/>
          <p:cNvSpPr/>
          <p:nvPr/>
        </p:nvSpPr>
        <p:spPr>
          <a:xfrm>
            <a:off x="14729110" y="124526"/>
            <a:ext cx="1808348" cy="1808348"/>
          </a:xfrm>
          <a:custGeom>
            <a:rect b="b" l="l" r="r" t="t"/>
            <a:pathLst>
              <a:path extrusionOk="0" h="1808348" w="1808348">
                <a:moveTo>
                  <a:pt x="0" y="0"/>
                </a:moveTo>
                <a:lnTo>
                  <a:pt x="1808349" y="0"/>
                </a:lnTo>
                <a:lnTo>
                  <a:pt x="1808349" y="1808348"/>
                </a:lnTo>
                <a:lnTo>
                  <a:pt x="0" y="1808348"/>
                </a:lnTo>
                <a:lnTo>
                  <a:pt x="0" y="0"/>
                </a:lnTo>
                <a:close/>
              </a:path>
            </a:pathLst>
          </a:custGeom>
          <a:blipFill rotWithShape="1">
            <a:blip r:embed="rId5">
              <a:alphaModFix/>
            </a:blip>
            <a:stretch>
              <a:fillRect b="0" l="0" r="0" t="0"/>
            </a:stretch>
          </a:blipFill>
          <a:ln>
            <a:noFill/>
          </a:ln>
        </p:spPr>
      </p:sp>
      <p:sp>
        <p:nvSpPr>
          <p:cNvPr id="389" name="Google Shape;389;p20"/>
          <p:cNvSpPr/>
          <p:nvPr/>
        </p:nvSpPr>
        <p:spPr>
          <a:xfrm>
            <a:off x="8260477" y="4330476"/>
            <a:ext cx="1708838" cy="1807843"/>
          </a:xfrm>
          <a:custGeom>
            <a:rect b="b" l="l" r="r" t="t"/>
            <a:pathLst>
              <a:path extrusionOk="0" h="2225037" w="2156263">
                <a:moveTo>
                  <a:pt x="0" y="0"/>
                </a:moveTo>
                <a:lnTo>
                  <a:pt x="2156263" y="0"/>
                </a:lnTo>
                <a:lnTo>
                  <a:pt x="2156263" y="2225037"/>
                </a:lnTo>
                <a:lnTo>
                  <a:pt x="0" y="2225037"/>
                </a:lnTo>
                <a:lnTo>
                  <a:pt x="0" y="0"/>
                </a:lnTo>
                <a:close/>
              </a:path>
            </a:pathLst>
          </a:custGeom>
          <a:blipFill rotWithShape="1">
            <a:blip r:embed="rId6">
              <a:alphaModFix/>
            </a:blip>
            <a:stretch>
              <a:fillRect b="0" l="0" r="0" t="0"/>
            </a:stretch>
          </a:blipFill>
          <a:ln>
            <a:noFill/>
          </a:ln>
        </p:spPr>
      </p:sp>
      <p:sp>
        <p:nvSpPr>
          <p:cNvPr id="390" name="Google Shape;390;p20"/>
          <p:cNvSpPr txBox="1"/>
          <p:nvPr/>
        </p:nvSpPr>
        <p:spPr>
          <a:xfrm>
            <a:off x="505550" y="2416625"/>
            <a:ext cx="7602300" cy="1424100"/>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0" i="0" lang="en-US" sz="1779" u="none" cap="none" strike="noStrike">
                <a:solidFill>
                  <a:srgbClr val="194A8D"/>
                </a:solidFill>
                <a:latin typeface="Arimo"/>
                <a:ea typeface="Arimo"/>
                <a:cs typeface="Arimo"/>
                <a:sym typeface="Arimo"/>
              </a:rPr>
              <a:t>Las promociones "Two Day sale", "Price Savers" superaron mucho los costos promedio calculados y generaron ventas por encima de los 14000 millones, pero la promoción "Green Light Special" no pudo cruzar el umbral </a:t>
            </a:r>
            <a:r>
              <a:rPr lang="en-US" sz="1779">
                <a:solidFill>
                  <a:srgbClr val="194A8D"/>
                </a:solidFill>
                <a:latin typeface="Arimo"/>
                <a:ea typeface="Arimo"/>
                <a:cs typeface="Arimo"/>
                <a:sym typeface="Arimo"/>
              </a:rPr>
              <a:t>marcado</a:t>
            </a:r>
            <a:r>
              <a:rPr b="0" i="0" lang="en-US" sz="1779" u="none" cap="none" strike="noStrike">
                <a:solidFill>
                  <a:srgbClr val="194A8D"/>
                </a:solidFill>
                <a:latin typeface="Arimo"/>
                <a:ea typeface="Arimo"/>
                <a:cs typeface="Arimo"/>
                <a:sym typeface="Arimo"/>
              </a:rPr>
              <a:t> por los costos promedio.</a:t>
            </a:r>
            <a:endParaRPr/>
          </a:p>
        </p:txBody>
      </p:sp>
      <p:sp>
        <p:nvSpPr>
          <p:cNvPr id="391" name="Google Shape;391;p20"/>
          <p:cNvSpPr txBox="1"/>
          <p:nvPr/>
        </p:nvSpPr>
        <p:spPr>
          <a:xfrm>
            <a:off x="511825" y="6557700"/>
            <a:ext cx="7463400" cy="1705800"/>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0" i="0" lang="en-US" sz="1679" u="none" cap="none" strike="noStrike">
                <a:solidFill>
                  <a:srgbClr val="194A8D"/>
                </a:solidFill>
                <a:latin typeface="Arimo"/>
                <a:ea typeface="Arimo"/>
                <a:cs typeface="Arimo"/>
                <a:sym typeface="Arimo"/>
              </a:rPr>
              <a:t>Podemos observar que fuera de lo que se </a:t>
            </a:r>
            <a:r>
              <a:rPr lang="en-US" sz="1679">
                <a:solidFill>
                  <a:srgbClr val="194A8D"/>
                </a:solidFill>
                <a:latin typeface="Arimo"/>
                <a:ea typeface="Arimo"/>
                <a:cs typeface="Arimo"/>
                <a:sym typeface="Arimo"/>
              </a:rPr>
              <a:t>desea</a:t>
            </a:r>
            <a:r>
              <a:rPr b="0" i="0" lang="en-US" sz="1679" u="none" cap="none" strike="noStrike">
                <a:solidFill>
                  <a:srgbClr val="194A8D"/>
                </a:solidFill>
                <a:latin typeface="Arimo"/>
                <a:ea typeface="Arimo"/>
                <a:cs typeface="Arimo"/>
                <a:sym typeface="Arimo"/>
              </a:rPr>
              <a:t> corroborar, el mayor porcentaje de ventas de bebidas alcohólicas se debe gracias a los clientes casados con un 53.5% de participación equivalente a ventas de 5398.82 millones. Mientras que los solteros poseen una participación de 46.5% de participación, equivalente a 4697.79 millones en ventas.</a:t>
            </a:r>
            <a:endParaRPr sz="1300"/>
          </a:p>
        </p:txBody>
      </p:sp>
      <p:sp>
        <p:nvSpPr>
          <p:cNvPr id="392" name="Google Shape;392;p20"/>
          <p:cNvSpPr txBox="1"/>
          <p:nvPr/>
        </p:nvSpPr>
        <p:spPr>
          <a:xfrm>
            <a:off x="10133175" y="4530675"/>
            <a:ext cx="7753200" cy="1604400"/>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0" i="0" lang="en-US" sz="1579" u="none" cap="none" strike="noStrike">
                <a:solidFill>
                  <a:srgbClr val="194A8D"/>
                </a:solidFill>
                <a:latin typeface="Arimo"/>
                <a:ea typeface="Arimo"/>
                <a:cs typeface="Arimo"/>
                <a:sym typeface="Arimo"/>
              </a:rPr>
              <a:t>La mediana del costo de venta es superior en el </a:t>
            </a:r>
            <a:r>
              <a:rPr lang="en-US" sz="1579">
                <a:solidFill>
                  <a:srgbClr val="194A8D"/>
                </a:solidFill>
                <a:latin typeface="Arimo"/>
                <a:ea typeface="Arimo"/>
                <a:cs typeface="Arimo"/>
                <a:sym typeface="Arimo"/>
              </a:rPr>
              <a:t>género</a:t>
            </a:r>
            <a:r>
              <a:rPr b="0" i="0" lang="en-US" sz="1579" u="none" cap="none" strike="noStrike">
                <a:solidFill>
                  <a:srgbClr val="194A8D"/>
                </a:solidFill>
                <a:latin typeface="Arimo"/>
                <a:ea typeface="Arimo"/>
                <a:cs typeface="Arimo"/>
                <a:sym typeface="Arimo"/>
              </a:rPr>
              <a:t> masculino (98.81) comparada con el género femenino (97.34). Sin embargo, esta variación de la mediana no es muy significativa, así como sus topes máximos, por lo que puede pensarse que para futuras campañas de marketing el factor género puede ser indiferente para analizar </a:t>
            </a:r>
            <a:r>
              <a:rPr lang="en-US" sz="1579">
                <a:solidFill>
                  <a:srgbClr val="194A8D"/>
                </a:solidFill>
                <a:latin typeface="Arimo"/>
                <a:ea typeface="Arimo"/>
                <a:cs typeface="Arimo"/>
                <a:sym typeface="Arimo"/>
              </a:rPr>
              <a:t>cuánto</a:t>
            </a:r>
            <a:r>
              <a:rPr b="0" i="0" lang="en-US" sz="1579" u="none" cap="none" strike="noStrike">
                <a:solidFill>
                  <a:srgbClr val="194A8D"/>
                </a:solidFill>
                <a:latin typeface="Arimo"/>
                <a:ea typeface="Arimo"/>
                <a:cs typeface="Arimo"/>
                <a:sym typeface="Arimo"/>
              </a:rPr>
              <a:t> puede costar promover las ventas en una tienda o producto </a:t>
            </a:r>
            <a:r>
              <a:rPr lang="en-US" sz="1579">
                <a:solidFill>
                  <a:srgbClr val="194A8D"/>
                </a:solidFill>
                <a:latin typeface="Arimo"/>
                <a:ea typeface="Arimo"/>
                <a:cs typeface="Arimo"/>
                <a:sym typeface="Arimo"/>
              </a:rPr>
              <a:t>específico</a:t>
            </a:r>
            <a:r>
              <a:rPr b="0" i="0" lang="en-US" sz="1579" u="none" cap="none" strike="noStrike">
                <a:solidFill>
                  <a:srgbClr val="194A8D"/>
                </a:solidFill>
                <a:latin typeface="Arimo"/>
                <a:ea typeface="Arimo"/>
                <a:cs typeface="Arimo"/>
                <a:sym typeface="Arimo"/>
              </a:rPr>
              <a:t>.</a:t>
            </a:r>
            <a:endParaRPr sz="1200"/>
          </a:p>
        </p:txBody>
      </p:sp>
      <p:sp>
        <p:nvSpPr>
          <p:cNvPr id="393" name="Google Shape;393;p20"/>
          <p:cNvSpPr txBox="1"/>
          <p:nvPr/>
        </p:nvSpPr>
        <p:spPr>
          <a:xfrm>
            <a:off x="10056987" y="6853665"/>
            <a:ext cx="7602300" cy="2083200"/>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0" i="0" lang="en-US" sz="1679" u="none" cap="none" strike="noStrike">
                <a:solidFill>
                  <a:srgbClr val="194A8D"/>
                </a:solidFill>
                <a:latin typeface="Arimo"/>
                <a:ea typeface="Arimo"/>
                <a:cs typeface="Arimo"/>
                <a:sym typeface="Arimo"/>
              </a:rPr>
              <a:t>La categoría de </a:t>
            </a:r>
            <a:r>
              <a:rPr lang="en-US" sz="1679">
                <a:solidFill>
                  <a:srgbClr val="194A8D"/>
                </a:solidFill>
                <a:latin typeface="Arimo"/>
                <a:ea typeface="Arimo"/>
                <a:cs typeface="Arimo"/>
                <a:sym typeface="Arimo"/>
              </a:rPr>
              <a:t>tarjeta</a:t>
            </a:r>
            <a:r>
              <a:rPr b="0" i="0" lang="en-US" sz="1679" u="none" cap="none" strike="noStrike">
                <a:solidFill>
                  <a:srgbClr val="194A8D"/>
                </a:solidFill>
                <a:latin typeface="Arimo"/>
                <a:ea typeface="Arimo"/>
                <a:cs typeface="Arimo"/>
                <a:sym typeface="Arimo"/>
              </a:rPr>
              <a:t> Golden no es la que genera mayores frecuencias de ventas ni lidera los grupos de montos de ventas </a:t>
            </a:r>
            <a:r>
              <a:rPr lang="en-US" sz="1679">
                <a:solidFill>
                  <a:srgbClr val="194A8D"/>
                </a:solidFill>
                <a:latin typeface="Arimo"/>
                <a:ea typeface="Arimo"/>
                <a:cs typeface="Arimo"/>
                <a:sym typeface="Arimo"/>
              </a:rPr>
              <a:t>más</a:t>
            </a:r>
            <a:r>
              <a:rPr b="0" i="0" lang="en-US" sz="1679" u="none" cap="none" strike="noStrike">
                <a:solidFill>
                  <a:srgbClr val="194A8D"/>
                </a:solidFill>
                <a:latin typeface="Arimo"/>
                <a:ea typeface="Arimo"/>
                <a:cs typeface="Arimo"/>
                <a:sym typeface="Arimo"/>
              </a:rPr>
              <a:t> altos.</a:t>
            </a:r>
            <a:endParaRPr sz="1300"/>
          </a:p>
          <a:p>
            <a:pPr indent="0" lvl="0" marL="0" marR="0" rtl="0" algn="just">
              <a:lnSpc>
                <a:spcPct val="140022"/>
              </a:lnSpc>
              <a:spcBef>
                <a:spcPts val="0"/>
              </a:spcBef>
              <a:spcAft>
                <a:spcPts val="0"/>
              </a:spcAft>
              <a:buNone/>
            </a:pPr>
            <a:r>
              <a:rPr b="0" i="0" lang="en-US" sz="1679" u="none" cap="none" strike="noStrike">
                <a:solidFill>
                  <a:srgbClr val="194A8D"/>
                </a:solidFill>
                <a:latin typeface="Arimo"/>
                <a:ea typeface="Arimo"/>
                <a:cs typeface="Arimo"/>
                <a:sym typeface="Arimo"/>
              </a:rPr>
              <a:t>Para esta conclusión vemos que la categoría para miembros de Bronze tiene los picos </a:t>
            </a:r>
            <a:r>
              <a:rPr lang="en-US" sz="1679">
                <a:solidFill>
                  <a:srgbClr val="194A8D"/>
                </a:solidFill>
                <a:latin typeface="Arimo"/>
                <a:ea typeface="Arimo"/>
                <a:cs typeface="Arimo"/>
                <a:sym typeface="Arimo"/>
              </a:rPr>
              <a:t>más</a:t>
            </a:r>
            <a:r>
              <a:rPr b="0" i="0" lang="en-US" sz="1679" u="none" cap="none" strike="noStrike">
                <a:solidFill>
                  <a:srgbClr val="194A8D"/>
                </a:solidFill>
                <a:latin typeface="Arimo"/>
                <a:ea typeface="Arimo"/>
                <a:cs typeface="Arimo"/>
                <a:sym typeface="Arimo"/>
              </a:rPr>
              <a:t> altos en los primeros 3 grupos del Histograma, siendo su mayor frecuencia de ventas aquellas que generan montos entre los 5 y los 10 millones.</a:t>
            </a:r>
            <a:endParaRPr sz="1300"/>
          </a:p>
          <a:p>
            <a:pPr indent="0" lvl="0" marL="0" marR="0" rtl="0" algn="l">
              <a:lnSpc>
                <a:spcPct val="140022"/>
              </a:lnSpc>
              <a:spcBef>
                <a:spcPts val="0"/>
              </a:spcBef>
              <a:spcAft>
                <a:spcPts val="0"/>
              </a:spcAft>
              <a:buNone/>
            </a:pPr>
            <a:r>
              <a:t/>
            </a:r>
            <a:endParaRPr b="0" i="0" sz="1779" u="none" cap="none" strike="noStrike">
              <a:solidFill>
                <a:srgbClr val="194A8D"/>
              </a:solidFill>
              <a:latin typeface="Arimo"/>
              <a:ea typeface="Arimo"/>
              <a:cs typeface="Arimo"/>
              <a:sym typeface="Arimo"/>
            </a:endParaRPr>
          </a:p>
        </p:txBody>
      </p:sp>
      <p:sp>
        <p:nvSpPr>
          <p:cNvPr id="394" name="Google Shape;394;p20"/>
          <p:cNvSpPr txBox="1"/>
          <p:nvPr/>
        </p:nvSpPr>
        <p:spPr>
          <a:xfrm>
            <a:off x="10056433" y="2055141"/>
            <a:ext cx="7858200" cy="1807500"/>
          </a:xfrm>
          <a:prstGeom prst="rect">
            <a:avLst/>
          </a:prstGeom>
          <a:noFill/>
          <a:ln>
            <a:noFill/>
          </a:ln>
        </p:spPr>
        <p:txBody>
          <a:bodyPr anchorCtr="0" anchor="t" bIns="0" lIns="0" spcFirstLastPara="1" rIns="0" wrap="square" tIns="0">
            <a:spAutoFit/>
          </a:bodyPr>
          <a:lstStyle/>
          <a:p>
            <a:pPr indent="0" lvl="0" marL="0" marR="0" rtl="0" algn="just">
              <a:lnSpc>
                <a:spcPct val="140022"/>
              </a:lnSpc>
              <a:spcBef>
                <a:spcPts val="0"/>
              </a:spcBef>
              <a:spcAft>
                <a:spcPts val="0"/>
              </a:spcAft>
              <a:buNone/>
            </a:pPr>
            <a:r>
              <a:rPr b="0" i="0" lang="en-US" sz="1779" u="none" cap="none" strike="noStrike">
                <a:solidFill>
                  <a:srgbClr val="194A8D"/>
                </a:solidFill>
                <a:latin typeface="Arimo"/>
                <a:ea typeface="Arimo"/>
                <a:cs typeface="Arimo"/>
                <a:sym typeface="Arimo"/>
              </a:rPr>
              <a:t>En Estados Unidos las ventas son significativamente más altas que México y Canadá, esto podría indicar que EEUU tiene una mayor demanda de productos o que la promociones en este país son </a:t>
            </a:r>
            <a:r>
              <a:rPr lang="en-US" sz="1779">
                <a:solidFill>
                  <a:srgbClr val="194A8D"/>
                </a:solidFill>
                <a:latin typeface="Arimo"/>
                <a:ea typeface="Arimo"/>
                <a:cs typeface="Arimo"/>
                <a:sym typeface="Arimo"/>
              </a:rPr>
              <a:t>más</a:t>
            </a:r>
            <a:r>
              <a:rPr b="0" i="0" lang="en-US" sz="1779" u="none" cap="none" strike="noStrike">
                <a:solidFill>
                  <a:srgbClr val="194A8D"/>
                </a:solidFill>
                <a:latin typeface="Arimo"/>
                <a:ea typeface="Arimo"/>
                <a:cs typeface="Arimo"/>
                <a:sym typeface="Arimo"/>
              </a:rPr>
              <a:t> efectivas. Por otro lado se observa que en los tres países tienen rentabilidad, pero Canadá tiene altos costos en comparación a sus ventas generadas. </a:t>
            </a:r>
            <a:endParaRPr/>
          </a:p>
        </p:txBody>
      </p:sp>
      <p:sp>
        <p:nvSpPr>
          <p:cNvPr id="395" name="Google Shape;395;p20"/>
          <p:cNvSpPr txBox="1"/>
          <p:nvPr/>
        </p:nvSpPr>
        <p:spPr>
          <a:xfrm>
            <a:off x="952742" y="4865279"/>
            <a:ext cx="6719100" cy="6573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0" i="0" lang="en-US" sz="1779" u="none" cap="none" strike="noStrike">
                <a:solidFill>
                  <a:srgbClr val="194A8D"/>
                </a:solidFill>
                <a:latin typeface="Arimo"/>
                <a:ea typeface="Arimo"/>
                <a:cs typeface="Arimo"/>
                <a:sym typeface="Arimo"/>
              </a:rPr>
              <a:t>los clientes que tienen </a:t>
            </a:r>
            <a:r>
              <a:rPr lang="en-US" sz="1779">
                <a:solidFill>
                  <a:srgbClr val="194A8D"/>
                </a:solidFill>
                <a:latin typeface="Arimo"/>
                <a:ea typeface="Arimo"/>
                <a:cs typeface="Arimo"/>
                <a:sym typeface="Arimo"/>
              </a:rPr>
              <a:t>título</a:t>
            </a:r>
            <a:r>
              <a:rPr b="0" i="0" lang="en-US" sz="1779" u="none" cap="none" strike="noStrike">
                <a:solidFill>
                  <a:srgbClr val="194A8D"/>
                </a:solidFill>
                <a:latin typeface="Arimo"/>
                <a:ea typeface="Arimo"/>
                <a:cs typeface="Arimo"/>
                <a:sym typeface="Arimo"/>
              </a:rPr>
              <a:t> secundario o cursan la universidad prefieren las tiendas de tipo Deluxe Supermarket (tiendas de lujo).</a:t>
            </a:r>
            <a:endParaRPr/>
          </a:p>
        </p:txBody>
      </p:sp>
      <p:sp>
        <p:nvSpPr>
          <p:cNvPr id="396" name="Google Shape;396;p20"/>
          <p:cNvSpPr txBox="1"/>
          <p:nvPr/>
        </p:nvSpPr>
        <p:spPr>
          <a:xfrm>
            <a:off x="354725" y="8932543"/>
            <a:ext cx="17933400" cy="11109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i="0" lang="en-US" sz="1899" u="none" cap="none" strike="noStrike">
                <a:solidFill>
                  <a:srgbClr val="FFFFFF"/>
                </a:solidFill>
                <a:latin typeface="Arimo"/>
                <a:ea typeface="Arimo"/>
                <a:cs typeface="Arimo"/>
                <a:sym typeface="Arimo"/>
              </a:rPr>
              <a:t>Este Dataset nos permite realizar muchos más estudios para mejorar el rendimiento en costos, ventas y entendimiento de nuestros clientes. Para este proyecto se plantearon las anteriores </a:t>
            </a:r>
            <a:r>
              <a:rPr b="1" lang="en-US" sz="1899">
                <a:solidFill>
                  <a:srgbClr val="FFFFFF"/>
                </a:solidFill>
                <a:latin typeface="Arimo"/>
                <a:ea typeface="Arimo"/>
                <a:cs typeface="Arimo"/>
                <a:sym typeface="Arimo"/>
              </a:rPr>
              <a:t>Hipótesis</a:t>
            </a:r>
            <a:r>
              <a:rPr b="1" i="0" lang="en-US" sz="1899" u="none" cap="none" strike="noStrike">
                <a:solidFill>
                  <a:srgbClr val="FFFFFF"/>
                </a:solidFill>
                <a:latin typeface="Arimo"/>
                <a:ea typeface="Arimo"/>
                <a:cs typeface="Arimo"/>
                <a:sym typeface="Arimo"/>
              </a:rPr>
              <a:t> de interes del autor de dicho estudio : https://colab.research.google.com/drive/1pSNGU4eVd6f-LUrz0iD1vkrIPsJm1rXc#scrollTo=u_Y1QCLgcbAx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00" name="Shape 400"/>
        <p:cNvGrpSpPr/>
        <p:nvPr/>
      </p:nvGrpSpPr>
      <p:grpSpPr>
        <a:xfrm>
          <a:off x="0" y="0"/>
          <a:ext cx="0" cy="0"/>
          <a:chOff x="0" y="0"/>
          <a:chExt cx="0" cy="0"/>
        </a:xfrm>
      </p:grpSpPr>
      <p:sp>
        <p:nvSpPr>
          <p:cNvPr id="401" name="Google Shape;401;p21"/>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402" name="Google Shape;402;p21"/>
          <p:cNvSpPr txBox="1"/>
          <p:nvPr/>
        </p:nvSpPr>
        <p:spPr>
          <a:xfrm>
            <a:off x="1750541" y="1091028"/>
            <a:ext cx="14787000" cy="7851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5100" u="none" cap="none" strike="noStrike">
                <a:solidFill>
                  <a:srgbClr val="FFFFFF"/>
                </a:solidFill>
                <a:latin typeface="League Spartan"/>
                <a:ea typeface="League Spartan"/>
                <a:cs typeface="League Spartan"/>
                <a:sym typeface="League Spartan"/>
              </a:rPr>
              <a:t>CONSTRUCCIÓN DE MODELOS</a:t>
            </a:r>
            <a:endParaRPr sz="1500"/>
          </a:p>
        </p:txBody>
      </p:sp>
      <p:sp>
        <p:nvSpPr>
          <p:cNvPr id="403" name="Google Shape;403;p21"/>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grpSp>
        <p:nvGrpSpPr>
          <p:cNvPr id="404" name="Google Shape;404;p21"/>
          <p:cNvGrpSpPr/>
          <p:nvPr/>
        </p:nvGrpSpPr>
        <p:grpSpPr>
          <a:xfrm>
            <a:off x="1076325" y="2531415"/>
            <a:ext cx="15610618" cy="2047572"/>
            <a:chOff x="0" y="-47625"/>
            <a:chExt cx="6562868" cy="860821"/>
          </a:xfrm>
        </p:grpSpPr>
        <p:sp>
          <p:nvSpPr>
            <p:cNvPr id="405" name="Google Shape;405;p21"/>
            <p:cNvSpPr/>
            <p:nvPr/>
          </p:nvSpPr>
          <p:spPr>
            <a:xfrm>
              <a:off x="0" y="0"/>
              <a:ext cx="6562868" cy="813196"/>
            </a:xfrm>
            <a:custGeom>
              <a:rect b="b" l="l" r="r" t="t"/>
              <a:pathLst>
                <a:path extrusionOk="0" h="813196" w="6562868">
                  <a:moveTo>
                    <a:pt x="25293" y="0"/>
                  </a:moveTo>
                  <a:lnTo>
                    <a:pt x="6537575" y="0"/>
                  </a:lnTo>
                  <a:cubicBezTo>
                    <a:pt x="6544283" y="0"/>
                    <a:pt x="6550716" y="2665"/>
                    <a:pt x="6555460" y="7408"/>
                  </a:cubicBezTo>
                  <a:cubicBezTo>
                    <a:pt x="6560203" y="12151"/>
                    <a:pt x="6562868" y="18585"/>
                    <a:pt x="6562868" y="25293"/>
                  </a:cubicBezTo>
                  <a:lnTo>
                    <a:pt x="6562868" y="787903"/>
                  </a:lnTo>
                  <a:cubicBezTo>
                    <a:pt x="6562868" y="794611"/>
                    <a:pt x="6560203" y="801044"/>
                    <a:pt x="6555460" y="805788"/>
                  </a:cubicBezTo>
                  <a:cubicBezTo>
                    <a:pt x="6550716" y="810531"/>
                    <a:pt x="6544283" y="813196"/>
                    <a:pt x="6537575" y="813196"/>
                  </a:cubicBezTo>
                  <a:lnTo>
                    <a:pt x="25293" y="813196"/>
                  </a:lnTo>
                  <a:cubicBezTo>
                    <a:pt x="11324" y="813196"/>
                    <a:pt x="0" y="801872"/>
                    <a:pt x="0" y="787903"/>
                  </a:cubicBezTo>
                  <a:lnTo>
                    <a:pt x="0" y="25293"/>
                  </a:lnTo>
                  <a:cubicBezTo>
                    <a:pt x="0" y="18585"/>
                    <a:pt x="2665" y="12151"/>
                    <a:pt x="7408" y="7408"/>
                  </a:cubicBezTo>
                  <a:cubicBezTo>
                    <a:pt x="12151" y="2665"/>
                    <a:pt x="18585" y="0"/>
                    <a:pt x="25293"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txBox="1"/>
            <p:nvPr/>
          </p:nvSpPr>
          <p:spPr>
            <a:xfrm>
              <a:off x="0" y="-47625"/>
              <a:ext cx="6562868" cy="860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21"/>
          <p:cNvGrpSpPr/>
          <p:nvPr/>
        </p:nvGrpSpPr>
        <p:grpSpPr>
          <a:xfrm>
            <a:off x="1114425" y="4884805"/>
            <a:ext cx="4165363" cy="1139219"/>
            <a:chOff x="0" y="-47625"/>
            <a:chExt cx="1751162" cy="478939"/>
          </a:xfrm>
        </p:grpSpPr>
        <p:sp>
          <p:nvSpPr>
            <p:cNvPr id="408" name="Google Shape;408;p21"/>
            <p:cNvSpPr/>
            <p:nvPr/>
          </p:nvSpPr>
          <p:spPr>
            <a:xfrm>
              <a:off x="0" y="0"/>
              <a:ext cx="1751162" cy="431314"/>
            </a:xfrm>
            <a:custGeom>
              <a:rect b="b" l="l" r="r" t="t"/>
              <a:pathLst>
                <a:path extrusionOk="0" h="431314" w="1751162">
                  <a:moveTo>
                    <a:pt x="94791" y="0"/>
                  </a:moveTo>
                  <a:lnTo>
                    <a:pt x="1656371" y="0"/>
                  </a:lnTo>
                  <a:cubicBezTo>
                    <a:pt x="1681511" y="0"/>
                    <a:pt x="1705621" y="9987"/>
                    <a:pt x="1723398" y="27764"/>
                  </a:cubicBezTo>
                  <a:cubicBezTo>
                    <a:pt x="1741175" y="45540"/>
                    <a:pt x="1751162" y="69651"/>
                    <a:pt x="1751162" y="94791"/>
                  </a:cubicBezTo>
                  <a:lnTo>
                    <a:pt x="1751162" y="336524"/>
                  </a:lnTo>
                  <a:cubicBezTo>
                    <a:pt x="1751162" y="388875"/>
                    <a:pt x="1708722" y="431314"/>
                    <a:pt x="1656371" y="431314"/>
                  </a:cubicBezTo>
                  <a:lnTo>
                    <a:pt x="94791" y="431314"/>
                  </a:lnTo>
                  <a:cubicBezTo>
                    <a:pt x="69651" y="431314"/>
                    <a:pt x="45540" y="421328"/>
                    <a:pt x="27764" y="403551"/>
                  </a:cubicBezTo>
                  <a:cubicBezTo>
                    <a:pt x="9987" y="385774"/>
                    <a:pt x="0" y="361664"/>
                    <a:pt x="0" y="336524"/>
                  </a:cubicBezTo>
                  <a:lnTo>
                    <a:pt x="0" y="94791"/>
                  </a:lnTo>
                  <a:cubicBezTo>
                    <a:pt x="0" y="69651"/>
                    <a:pt x="9987" y="45540"/>
                    <a:pt x="27764" y="27764"/>
                  </a:cubicBezTo>
                  <a:cubicBezTo>
                    <a:pt x="45540" y="9987"/>
                    <a:pt x="69651" y="0"/>
                    <a:pt x="94791"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txBox="1"/>
            <p:nvPr/>
          </p:nvSpPr>
          <p:spPr>
            <a:xfrm>
              <a:off x="0" y="-47625"/>
              <a:ext cx="1751161" cy="478939"/>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ar</a:t>
              </a:r>
              <a:endParaRPr/>
            </a:p>
          </p:txBody>
        </p:sp>
      </p:grpSp>
      <p:grpSp>
        <p:nvGrpSpPr>
          <p:cNvPr id="410" name="Google Shape;410;p21"/>
          <p:cNvGrpSpPr/>
          <p:nvPr/>
        </p:nvGrpSpPr>
        <p:grpSpPr>
          <a:xfrm>
            <a:off x="7061319" y="4884805"/>
            <a:ext cx="4165363" cy="1139219"/>
            <a:chOff x="0" y="-47625"/>
            <a:chExt cx="1751162" cy="478939"/>
          </a:xfrm>
        </p:grpSpPr>
        <p:sp>
          <p:nvSpPr>
            <p:cNvPr id="411" name="Google Shape;411;p21"/>
            <p:cNvSpPr/>
            <p:nvPr/>
          </p:nvSpPr>
          <p:spPr>
            <a:xfrm>
              <a:off x="0" y="0"/>
              <a:ext cx="1751162" cy="431314"/>
            </a:xfrm>
            <a:custGeom>
              <a:rect b="b" l="l" r="r" t="t"/>
              <a:pathLst>
                <a:path extrusionOk="0" h="431314" w="1751162">
                  <a:moveTo>
                    <a:pt x="94791" y="0"/>
                  </a:moveTo>
                  <a:lnTo>
                    <a:pt x="1656371" y="0"/>
                  </a:lnTo>
                  <a:cubicBezTo>
                    <a:pt x="1681511" y="0"/>
                    <a:pt x="1705621" y="9987"/>
                    <a:pt x="1723398" y="27764"/>
                  </a:cubicBezTo>
                  <a:cubicBezTo>
                    <a:pt x="1741175" y="45540"/>
                    <a:pt x="1751162" y="69651"/>
                    <a:pt x="1751162" y="94791"/>
                  </a:cubicBezTo>
                  <a:lnTo>
                    <a:pt x="1751162" y="336524"/>
                  </a:lnTo>
                  <a:cubicBezTo>
                    <a:pt x="1751162" y="388875"/>
                    <a:pt x="1708722" y="431314"/>
                    <a:pt x="1656371" y="431314"/>
                  </a:cubicBezTo>
                  <a:lnTo>
                    <a:pt x="94791" y="431314"/>
                  </a:lnTo>
                  <a:cubicBezTo>
                    <a:pt x="69651" y="431314"/>
                    <a:pt x="45540" y="421328"/>
                    <a:pt x="27764" y="403551"/>
                  </a:cubicBezTo>
                  <a:cubicBezTo>
                    <a:pt x="9987" y="385774"/>
                    <a:pt x="0" y="361664"/>
                    <a:pt x="0" y="336524"/>
                  </a:cubicBezTo>
                  <a:lnTo>
                    <a:pt x="0" y="94791"/>
                  </a:lnTo>
                  <a:cubicBezTo>
                    <a:pt x="0" y="69651"/>
                    <a:pt x="9987" y="45540"/>
                    <a:pt x="27764" y="27764"/>
                  </a:cubicBezTo>
                  <a:cubicBezTo>
                    <a:pt x="45540" y="9987"/>
                    <a:pt x="69651" y="0"/>
                    <a:pt x="94791"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txBox="1"/>
            <p:nvPr/>
          </p:nvSpPr>
          <p:spPr>
            <a:xfrm>
              <a:off x="0" y="-47625"/>
              <a:ext cx="1751161" cy="478939"/>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ar</a:t>
              </a:r>
              <a:endParaRPr/>
            </a:p>
          </p:txBody>
        </p:sp>
      </p:grpSp>
      <p:grpSp>
        <p:nvGrpSpPr>
          <p:cNvPr id="413" name="Google Shape;413;p21"/>
          <p:cNvGrpSpPr/>
          <p:nvPr/>
        </p:nvGrpSpPr>
        <p:grpSpPr>
          <a:xfrm>
            <a:off x="13093939" y="4884805"/>
            <a:ext cx="4165363" cy="1139219"/>
            <a:chOff x="0" y="-47625"/>
            <a:chExt cx="1751162" cy="478939"/>
          </a:xfrm>
        </p:grpSpPr>
        <p:sp>
          <p:nvSpPr>
            <p:cNvPr id="414" name="Google Shape;414;p21"/>
            <p:cNvSpPr/>
            <p:nvPr/>
          </p:nvSpPr>
          <p:spPr>
            <a:xfrm>
              <a:off x="0" y="0"/>
              <a:ext cx="1751162" cy="431314"/>
            </a:xfrm>
            <a:custGeom>
              <a:rect b="b" l="l" r="r" t="t"/>
              <a:pathLst>
                <a:path extrusionOk="0" h="431314" w="1751162">
                  <a:moveTo>
                    <a:pt x="94791" y="0"/>
                  </a:moveTo>
                  <a:lnTo>
                    <a:pt x="1656371" y="0"/>
                  </a:lnTo>
                  <a:cubicBezTo>
                    <a:pt x="1681511" y="0"/>
                    <a:pt x="1705621" y="9987"/>
                    <a:pt x="1723398" y="27764"/>
                  </a:cubicBezTo>
                  <a:cubicBezTo>
                    <a:pt x="1741175" y="45540"/>
                    <a:pt x="1751162" y="69651"/>
                    <a:pt x="1751162" y="94791"/>
                  </a:cubicBezTo>
                  <a:lnTo>
                    <a:pt x="1751162" y="336524"/>
                  </a:lnTo>
                  <a:cubicBezTo>
                    <a:pt x="1751162" y="388875"/>
                    <a:pt x="1708722" y="431314"/>
                    <a:pt x="1656371" y="431314"/>
                  </a:cubicBezTo>
                  <a:lnTo>
                    <a:pt x="94791" y="431314"/>
                  </a:lnTo>
                  <a:cubicBezTo>
                    <a:pt x="69651" y="431314"/>
                    <a:pt x="45540" y="421328"/>
                    <a:pt x="27764" y="403551"/>
                  </a:cubicBezTo>
                  <a:cubicBezTo>
                    <a:pt x="9987" y="385774"/>
                    <a:pt x="0" y="361664"/>
                    <a:pt x="0" y="336524"/>
                  </a:cubicBezTo>
                  <a:lnTo>
                    <a:pt x="0" y="94791"/>
                  </a:lnTo>
                  <a:cubicBezTo>
                    <a:pt x="0" y="69651"/>
                    <a:pt x="9987" y="45540"/>
                    <a:pt x="27764" y="27764"/>
                  </a:cubicBezTo>
                  <a:cubicBezTo>
                    <a:pt x="45540" y="9987"/>
                    <a:pt x="69651" y="0"/>
                    <a:pt x="94791"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txBox="1"/>
            <p:nvPr/>
          </p:nvSpPr>
          <p:spPr>
            <a:xfrm>
              <a:off x="0" y="-47625"/>
              <a:ext cx="1751161" cy="478939"/>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ar</a:t>
              </a:r>
              <a:endParaRPr/>
            </a:p>
          </p:txBody>
        </p:sp>
      </p:grpSp>
      <p:sp>
        <p:nvSpPr>
          <p:cNvPr id="416" name="Google Shape;416;p21"/>
          <p:cNvSpPr/>
          <p:nvPr/>
        </p:nvSpPr>
        <p:spPr>
          <a:xfrm>
            <a:off x="369787" y="6303152"/>
            <a:ext cx="5686010" cy="3738746"/>
          </a:xfrm>
          <a:custGeom>
            <a:rect b="b" l="l" r="r" t="t"/>
            <a:pathLst>
              <a:path extrusionOk="0" h="3738746" w="5686010">
                <a:moveTo>
                  <a:pt x="0" y="0"/>
                </a:moveTo>
                <a:lnTo>
                  <a:pt x="5686010" y="0"/>
                </a:lnTo>
                <a:lnTo>
                  <a:pt x="5686010" y="3738746"/>
                </a:lnTo>
                <a:lnTo>
                  <a:pt x="0" y="3738746"/>
                </a:lnTo>
                <a:lnTo>
                  <a:pt x="0" y="0"/>
                </a:lnTo>
                <a:close/>
              </a:path>
            </a:pathLst>
          </a:custGeom>
          <a:blipFill rotWithShape="1">
            <a:blip r:embed="rId4">
              <a:alphaModFix/>
            </a:blip>
            <a:stretch>
              <a:fillRect b="0" l="0" r="0" t="0"/>
            </a:stretch>
          </a:blipFill>
          <a:ln>
            <a:noFill/>
          </a:ln>
        </p:spPr>
      </p:sp>
      <p:sp>
        <p:nvSpPr>
          <p:cNvPr id="417" name="Google Shape;417;p21"/>
          <p:cNvSpPr/>
          <p:nvPr/>
        </p:nvSpPr>
        <p:spPr>
          <a:xfrm>
            <a:off x="6371483" y="6296909"/>
            <a:ext cx="5695505" cy="3744989"/>
          </a:xfrm>
          <a:custGeom>
            <a:rect b="b" l="l" r="r" t="t"/>
            <a:pathLst>
              <a:path extrusionOk="0" h="3744989" w="5695505">
                <a:moveTo>
                  <a:pt x="0" y="0"/>
                </a:moveTo>
                <a:lnTo>
                  <a:pt x="5695505" y="0"/>
                </a:lnTo>
                <a:lnTo>
                  <a:pt x="5695505" y="3744989"/>
                </a:lnTo>
                <a:lnTo>
                  <a:pt x="0" y="3744989"/>
                </a:lnTo>
                <a:lnTo>
                  <a:pt x="0" y="0"/>
                </a:lnTo>
                <a:close/>
              </a:path>
            </a:pathLst>
          </a:custGeom>
          <a:blipFill rotWithShape="1">
            <a:blip r:embed="rId5">
              <a:alphaModFix/>
            </a:blip>
            <a:stretch>
              <a:fillRect b="0" l="0" r="0" t="0"/>
            </a:stretch>
          </a:blipFill>
          <a:ln>
            <a:noFill/>
          </a:ln>
        </p:spPr>
      </p:sp>
      <p:sp>
        <p:nvSpPr>
          <p:cNvPr id="418" name="Google Shape;418;p21"/>
          <p:cNvSpPr/>
          <p:nvPr/>
        </p:nvSpPr>
        <p:spPr>
          <a:xfrm>
            <a:off x="12333615" y="6303152"/>
            <a:ext cx="5686010" cy="3738746"/>
          </a:xfrm>
          <a:custGeom>
            <a:rect b="b" l="l" r="r" t="t"/>
            <a:pathLst>
              <a:path extrusionOk="0" h="3738746" w="5686010">
                <a:moveTo>
                  <a:pt x="0" y="0"/>
                </a:moveTo>
                <a:lnTo>
                  <a:pt x="5686009" y="0"/>
                </a:lnTo>
                <a:lnTo>
                  <a:pt x="5686009" y="3738746"/>
                </a:lnTo>
                <a:lnTo>
                  <a:pt x="0" y="3738746"/>
                </a:lnTo>
                <a:lnTo>
                  <a:pt x="0" y="0"/>
                </a:lnTo>
                <a:close/>
              </a:path>
            </a:pathLst>
          </a:custGeom>
          <a:blipFill rotWithShape="1">
            <a:blip r:embed="rId6">
              <a:alphaModFix/>
            </a:blip>
            <a:stretch>
              <a:fillRect b="0" l="0" r="0" t="0"/>
            </a:stretch>
          </a:blipFill>
          <a:ln>
            <a:noFill/>
          </a:ln>
        </p:spPr>
      </p:sp>
      <p:sp>
        <p:nvSpPr>
          <p:cNvPr id="419" name="Google Shape;419;p21"/>
          <p:cNvSpPr txBox="1"/>
          <p:nvPr/>
        </p:nvSpPr>
        <p:spPr>
          <a:xfrm>
            <a:off x="1287500" y="2873000"/>
            <a:ext cx="15249900" cy="18936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0" i="0" lang="en-US" sz="1879" u="none" cap="none" strike="noStrike">
                <a:solidFill>
                  <a:srgbClr val="194A8D"/>
                </a:solidFill>
                <a:latin typeface="Arimo"/>
                <a:ea typeface="Arimo"/>
                <a:cs typeface="Arimo"/>
                <a:sym typeface="Arimo"/>
              </a:rPr>
              <a:t>En esta sección, construimos modelos de clasificación utilizando el conjunto de </a:t>
            </a:r>
            <a:r>
              <a:rPr lang="en-US" sz="1879">
                <a:solidFill>
                  <a:srgbClr val="194A8D"/>
                </a:solidFill>
                <a:latin typeface="Arimo"/>
                <a:ea typeface="Arimo"/>
                <a:cs typeface="Arimo"/>
                <a:sym typeface="Arimo"/>
              </a:rPr>
              <a:t>datos preparado</a:t>
            </a:r>
            <a:r>
              <a:rPr b="0" i="0" lang="en-US" sz="1879" u="none" cap="none" strike="noStrike">
                <a:solidFill>
                  <a:srgbClr val="194A8D"/>
                </a:solidFill>
                <a:latin typeface="Arimo"/>
                <a:ea typeface="Arimo"/>
                <a:cs typeface="Arimo"/>
                <a:sym typeface="Arimo"/>
              </a:rPr>
              <a:t>.</a:t>
            </a:r>
            <a:endParaRPr sz="1500"/>
          </a:p>
          <a:p>
            <a:pPr indent="0" lvl="0" marL="0" marR="0" rtl="0" algn="l">
              <a:lnSpc>
                <a:spcPct val="140022"/>
              </a:lnSpc>
              <a:spcBef>
                <a:spcPts val="0"/>
              </a:spcBef>
              <a:spcAft>
                <a:spcPts val="0"/>
              </a:spcAft>
              <a:buNone/>
            </a:pPr>
            <a:r>
              <a:rPr b="0" i="0" lang="en-US" sz="1879" u="none" cap="none" strike="noStrike">
                <a:solidFill>
                  <a:srgbClr val="194A8D"/>
                </a:solidFill>
                <a:latin typeface="Arimo"/>
                <a:ea typeface="Arimo"/>
                <a:cs typeface="Arimo"/>
                <a:sym typeface="Arimo"/>
              </a:rPr>
              <a:t>●Selección de Algoritmos: Elegir algoritmos de clasificación adecuados (por ejemplo, Regresión Logística, Random Forest, SVM).</a:t>
            </a:r>
            <a:endParaRPr sz="1500"/>
          </a:p>
          <a:p>
            <a:pPr indent="0" lvl="0" marL="0" marR="0" rtl="0" algn="l">
              <a:lnSpc>
                <a:spcPct val="140022"/>
              </a:lnSpc>
              <a:spcBef>
                <a:spcPts val="0"/>
              </a:spcBef>
              <a:spcAft>
                <a:spcPts val="0"/>
              </a:spcAft>
              <a:buNone/>
            </a:pPr>
            <a:r>
              <a:rPr b="0" i="0" lang="en-US" sz="1879" u="none" cap="none" strike="noStrike">
                <a:solidFill>
                  <a:srgbClr val="194A8D"/>
                </a:solidFill>
                <a:latin typeface="Arimo"/>
                <a:ea typeface="Arimo"/>
                <a:cs typeface="Arimo"/>
                <a:sym typeface="Arimo"/>
              </a:rPr>
              <a:t>●Entrenamiento de Modelos: Entrenar modelos utilizando el conjunto de entrenamiento.</a:t>
            </a:r>
            <a:endParaRPr sz="1500"/>
          </a:p>
          <a:p>
            <a:pPr indent="0" lvl="0" marL="0" marR="0" rtl="0" algn="l">
              <a:lnSpc>
                <a:spcPct val="140022"/>
              </a:lnSpc>
              <a:spcBef>
                <a:spcPts val="0"/>
              </a:spcBef>
              <a:spcAft>
                <a:spcPts val="0"/>
              </a:spcAft>
              <a:buNone/>
            </a:pPr>
            <a:r>
              <a:rPr b="0" i="0" lang="en-US" sz="1879" u="none" cap="none" strike="noStrike">
                <a:solidFill>
                  <a:srgbClr val="194A8D"/>
                </a:solidFill>
                <a:latin typeface="Arimo"/>
                <a:ea typeface="Arimo"/>
                <a:cs typeface="Arimo"/>
                <a:sym typeface="Arimo"/>
              </a:rPr>
              <a:t>●Ajuste de </a:t>
            </a:r>
            <a:r>
              <a:rPr lang="en-US" sz="1879">
                <a:solidFill>
                  <a:srgbClr val="194A8D"/>
                </a:solidFill>
                <a:latin typeface="Arimo"/>
                <a:ea typeface="Arimo"/>
                <a:cs typeface="Arimo"/>
                <a:sym typeface="Arimo"/>
              </a:rPr>
              <a:t>Hiper Parámetros</a:t>
            </a:r>
            <a:r>
              <a:rPr b="0" i="0" lang="en-US" sz="1879" u="none" cap="none" strike="noStrike">
                <a:solidFill>
                  <a:srgbClr val="194A8D"/>
                </a:solidFill>
                <a:latin typeface="Arimo"/>
                <a:ea typeface="Arimo"/>
                <a:cs typeface="Arimo"/>
                <a:sym typeface="Arimo"/>
              </a:rPr>
              <a:t>: Ajustar hiper parámetros para optimizar el rendimiento de los modelos.</a:t>
            </a:r>
            <a:endParaRPr sz="1500"/>
          </a:p>
          <a:p>
            <a:pPr indent="0" lvl="0" marL="0" marR="0" rtl="0" algn="l">
              <a:lnSpc>
                <a:spcPct val="140022"/>
              </a:lnSpc>
              <a:spcBef>
                <a:spcPts val="0"/>
              </a:spcBef>
              <a:spcAft>
                <a:spcPts val="0"/>
              </a:spcAft>
              <a:buNone/>
            </a:pPr>
            <a:r>
              <a:t/>
            </a:r>
            <a:endParaRPr b="0" i="0" sz="1779" u="none" cap="none" strike="noStrike">
              <a:solidFill>
                <a:srgbClr val="194A8D"/>
              </a:solidFill>
              <a:latin typeface="Arimo"/>
              <a:ea typeface="Arimo"/>
              <a:cs typeface="Arimo"/>
              <a:sym typeface="Arimo"/>
            </a:endParaRPr>
          </a:p>
        </p:txBody>
      </p:sp>
      <p:sp>
        <p:nvSpPr>
          <p:cNvPr id="420" name="Google Shape;420;p21"/>
          <p:cNvSpPr txBox="1"/>
          <p:nvPr/>
        </p:nvSpPr>
        <p:spPr>
          <a:xfrm>
            <a:off x="1114425" y="5320873"/>
            <a:ext cx="4165361" cy="33274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2D8BBA"/>
                </a:solidFill>
                <a:latin typeface="Arimo"/>
                <a:ea typeface="Arimo"/>
                <a:cs typeface="Arimo"/>
                <a:sym typeface="Arimo"/>
              </a:rPr>
              <a:t>ÁRBOL DE DECISIÓN</a:t>
            </a:r>
            <a:endParaRPr/>
          </a:p>
        </p:txBody>
      </p:sp>
      <p:sp>
        <p:nvSpPr>
          <p:cNvPr id="421" name="Google Shape;421;p21"/>
          <p:cNvSpPr txBox="1"/>
          <p:nvPr/>
        </p:nvSpPr>
        <p:spPr>
          <a:xfrm>
            <a:off x="7061319" y="5320873"/>
            <a:ext cx="4165361" cy="33274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5EEDC2"/>
                </a:solidFill>
                <a:latin typeface="Arimo"/>
                <a:ea typeface="Arimo"/>
                <a:cs typeface="Arimo"/>
                <a:sym typeface="Arimo"/>
              </a:rPr>
              <a:t>RANDOM FOREST</a:t>
            </a:r>
            <a:endParaRPr/>
          </a:p>
        </p:txBody>
      </p:sp>
      <p:sp>
        <p:nvSpPr>
          <p:cNvPr id="422" name="Google Shape;422;p21"/>
          <p:cNvSpPr txBox="1"/>
          <p:nvPr/>
        </p:nvSpPr>
        <p:spPr>
          <a:xfrm>
            <a:off x="13093939" y="5320873"/>
            <a:ext cx="4165500" cy="2922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194A8D"/>
                </a:solidFill>
                <a:latin typeface="Arimo"/>
                <a:ea typeface="Arimo"/>
                <a:cs typeface="Arimo"/>
                <a:sym typeface="Arimo"/>
              </a:rPr>
              <a:t>REGRESIÓN LINEAL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26" name="Shape 426"/>
        <p:cNvGrpSpPr/>
        <p:nvPr/>
      </p:nvGrpSpPr>
      <p:grpSpPr>
        <a:xfrm>
          <a:off x="0" y="0"/>
          <a:ext cx="0" cy="0"/>
          <a:chOff x="0" y="0"/>
          <a:chExt cx="0" cy="0"/>
        </a:xfrm>
      </p:grpSpPr>
      <p:sp>
        <p:nvSpPr>
          <p:cNvPr id="427" name="Google Shape;427;p22"/>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428" name="Google Shape;428;p22"/>
          <p:cNvSpPr txBox="1"/>
          <p:nvPr/>
        </p:nvSpPr>
        <p:spPr>
          <a:xfrm>
            <a:off x="1289533" y="844944"/>
            <a:ext cx="14786917"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8165" u="none" cap="none" strike="noStrike">
                <a:solidFill>
                  <a:srgbClr val="FFFFFF"/>
                </a:solidFill>
                <a:latin typeface="League Spartan"/>
                <a:ea typeface="League Spartan"/>
                <a:cs typeface="League Spartan"/>
                <a:sym typeface="League Spartan"/>
              </a:rPr>
              <a:t>CONCLUSIONES</a:t>
            </a:r>
            <a:endParaRPr/>
          </a:p>
        </p:txBody>
      </p:sp>
      <p:sp>
        <p:nvSpPr>
          <p:cNvPr id="429" name="Google Shape;429;p22"/>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430" name="Google Shape;430;p22"/>
          <p:cNvSpPr/>
          <p:nvPr/>
        </p:nvSpPr>
        <p:spPr>
          <a:xfrm>
            <a:off x="4653543" y="6226691"/>
            <a:ext cx="12064565" cy="3031609"/>
          </a:xfrm>
          <a:custGeom>
            <a:rect b="b" l="l" r="r" t="t"/>
            <a:pathLst>
              <a:path extrusionOk="0" h="3031609" w="12064565">
                <a:moveTo>
                  <a:pt x="0" y="0"/>
                </a:moveTo>
                <a:lnTo>
                  <a:pt x="12064565" y="0"/>
                </a:lnTo>
                <a:lnTo>
                  <a:pt x="12064565" y="3031609"/>
                </a:lnTo>
                <a:lnTo>
                  <a:pt x="0" y="3031609"/>
                </a:lnTo>
                <a:lnTo>
                  <a:pt x="0" y="0"/>
                </a:lnTo>
                <a:close/>
              </a:path>
            </a:pathLst>
          </a:custGeom>
          <a:blipFill rotWithShape="1">
            <a:blip r:embed="rId4">
              <a:alphaModFix/>
            </a:blip>
            <a:stretch>
              <a:fillRect b="0" l="0" r="0" t="0"/>
            </a:stretch>
          </a:blipFill>
          <a:ln>
            <a:noFill/>
          </a:ln>
        </p:spPr>
      </p:sp>
      <p:sp>
        <p:nvSpPr>
          <p:cNvPr id="431" name="Google Shape;431;p22"/>
          <p:cNvSpPr/>
          <p:nvPr/>
        </p:nvSpPr>
        <p:spPr>
          <a:xfrm>
            <a:off x="14402500" y="2806768"/>
            <a:ext cx="3347901" cy="2975912"/>
          </a:xfrm>
          <a:custGeom>
            <a:rect b="b" l="l" r="r" t="t"/>
            <a:pathLst>
              <a:path extrusionOk="0" h="2975912" w="3347901">
                <a:moveTo>
                  <a:pt x="0" y="0"/>
                </a:moveTo>
                <a:lnTo>
                  <a:pt x="3347901" y="0"/>
                </a:lnTo>
                <a:lnTo>
                  <a:pt x="3347901" y="2975912"/>
                </a:lnTo>
                <a:lnTo>
                  <a:pt x="0" y="2975912"/>
                </a:lnTo>
                <a:lnTo>
                  <a:pt x="0" y="0"/>
                </a:lnTo>
                <a:close/>
              </a:path>
            </a:pathLst>
          </a:custGeom>
          <a:blipFill rotWithShape="1">
            <a:blip r:embed="rId5">
              <a:alphaModFix/>
            </a:blip>
            <a:stretch>
              <a:fillRect b="0" l="0" r="0" t="0"/>
            </a:stretch>
          </a:blipFill>
          <a:ln>
            <a:noFill/>
          </a:ln>
        </p:spPr>
      </p:sp>
      <p:sp>
        <p:nvSpPr>
          <p:cNvPr id="432" name="Google Shape;432;p22"/>
          <p:cNvSpPr/>
          <p:nvPr/>
        </p:nvSpPr>
        <p:spPr>
          <a:xfrm>
            <a:off x="125432" y="5452964"/>
            <a:ext cx="4239507" cy="4239507"/>
          </a:xfrm>
          <a:custGeom>
            <a:rect b="b" l="l" r="r" t="t"/>
            <a:pathLst>
              <a:path extrusionOk="0" h="4239507" w="4239507">
                <a:moveTo>
                  <a:pt x="0" y="0"/>
                </a:moveTo>
                <a:lnTo>
                  <a:pt x="4239507" y="0"/>
                </a:lnTo>
                <a:lnTo>
                  <a:pt x="4239507" y="4239507"/>
                </a:lnTo>
                <a:lnTo>
                  <a:pt x="0" y="4239507"/>
                </a:lnTo>
                <a:lnTo>
                  <a:pt x="0" y="0"/>
                </a:lnTo>
                <a:close/>
              </a:path>
            </a:pathLst>
          </a:custGeom>
          <a:blipFill rotWithShape="1">
            <a:blip r:embed="rId6">
              <a:alphaModFix/>
            </a:blip>
            <a:stretch>
              <a:fillRect b="0" l="0" r="0" t="0"/>
            </a:stretch>
          </a:blipFill>
          <a:ln>
            <a:noFill/>
          </a:ln>
        </p:spPr>
      </p:sp>
      <p:sp>
        <p:nvSpPr>
          <p:cNvPr id="433" name="Google Shape;433;p22"/>
          <p:cNvSpPr txBox="1"/>
          <p:nvPr/>
        </p:nvSpPr>
        <p:spPr>
          <a:xfrm>
            <a:off x="324615" y="2663747"/>
            <a:ext cx="14668143" cy="125349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En esta sección, resumimos los resultados y conclusiones clave del proyecto.</a:t>
            </a:r>
            <a:endParaRPr/>
          </a:p>
          <a:p>
            <a:pPr indent="0" lvl="0" marL="0" marR="0" rtl="0" algn="just">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Resumen de Resultados: Resumir los hallazgos y resultados.</a:t>
            </a:r>
            <a:endParaRPr/>
          </a:p>
          <a:p>
            <a:pPr indent="0" lvl="0" marL="0" marR="0" rtl="0" algn="just">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Cumplimiento del Objetivo: Evaluar si el modelo cumple con el objetivo de predecir el precio de las viviendas</a:t>
            </a:r>
            <a:endParaRPr/>
          </a:p>
        </p:txBody>
      </p:sp>
      <p:sp>
        <p:nvSpPr>
          <p:cNvPr id="434" name="Google Shape;434;p22"/>
          <p:cNvSpPr txBox="1"/>
          <p:nvPr/>
        </p:nvSpPr>
        <p:spPr>
          <a:xfrm>
            <a:off x="324615" y="4237574"/>
            <a:ext cx="135984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99" u="none" cap="none" strike="noStrike">
                <a:solidFill>
                  <a:srgbClr val="FFFFFF"/>
                </a:solidFill>
                <a:latin typeface="Arimo"/>
                <a:ea typeface="Arimo"/>
                <a:cs typeface="Arimo"/>
                <a:sym typeface="Arimo"/>
              </a:rPr>
              <a:t>A continuación mostramos el resumen general de los </a:t>
            </a:r>
            <a:r>
              <a:rPr lang="en-US" sz="2399">
                <a:solidFill>
                  <a:srgbClr val="FFFFFF"/>
                </a:solidFill>
                <a:latin typeface="Arimo"/>
                <a:ea typeface="Arimo"/>
                <a:cs typeface="Arimo"/>
                <a:sym typeface="Arimo"/>
              </a:rPr>
              <a:t>parámetros</a:t>
            </a:r>
            <a:r>
              <a:rPr b="0" i="0" lang="en-US" sz="2399" u="none" cap="none" strike="noStrike">
                <a:solidFill>
                  <a:srgbClr val="FFFFFF"/>
                </a:solidFill>
                <a:latin typeface="Arimo"/>
                <a:ea typeface="Arimo"/>
                <a:cs typeface="Arimo"/>
                <a:sym typeface="Arimo"/>
              </a:rPr>
              <a:t> de medición para los modelos establecidos: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38" name="Shape 438"/>
        <p:cNvGrpSpPr/>
        <p:nvPr/>
      </p:nvGrpSpPr>
      <p:grpSpPr>
        <a:xfrm>
          <a:off x="0" y="0"/>
          <a:ext cx="0" cy="0"/>
          <a:chOff x="0" y="0"/>
          <a:chExt cx="0" cy="0"/>
        </a:xfrm>
      </p:grpSpPr>
      <p:sp>
        <p:nvSpPr>
          <p:cNvPr id="439" name="Google Shape;439;p23"/>
          <p:cNvSpPr/>
          <p:nvPr/>
        </p:nvSpPr>
        <p:spPr>
          <a:xfrm flipH="1">
            <a:off x="8788436" y="-316726"/>
            <a:ext cx="7886994" cy="10920453"/>
          </a:xfrm>
          <a:custGeom>
            <a:rect b="b" l="l" r="r" t="t"/>
            <a:pathLst>
              <a:path extrusionOk="0" h="10920453" w="7886994">
                <a:moveTo>
                  <a:pt x="7886994" y="0"/>
                </a:moveTo>
                <a:lnTo>
                  <a:pt x="0" y="0"/>
                </a:lnTo>
                <a:lnTo>
                  <a:pt x="0" y="10920452"/>
                </a:lnTo>
                <a:lnTo>
                  <a:pt x="7886994" y="10920452"/>
                </a:lnTo>
                <a:lnTo>
                  <a:pt x="7886994" y="0"/>
                </a:lnTo>
                <a:close/>
              </a:path>
            </a:pathLst>
          </a:custGeom>
          <a:blipFill rotWithShape="1">
            <a:blip r:embed="rId3">
              <a:alphaModFix/>
            </a:blip>
            <a:stretch>
              <a:fillRect b="0" l="0" r="0" t="0"/>
            </a:stretch>
          </a:blipFill>
          <a:ln>
            <a:noFill/>
          </a:ln>
        </p:spPr>
      </p:sp>
      <p:grpSp>
        <p:nvGrpSpPr>
          <p:cNvPr id="440" name="Google Shape;440;p23"/>
          <p:cNvGrpSpPr/>
          <p:nvPr/>
        </p:nvGrpSpPr>
        <p:grpSpPr>
          <a:xfrm>
            <a:off x="9144000" y="-180826"/>
            <a:ext cx="9144000" cy="10467826"/>
            <a:chOff x="0" y="-47625"/>
            <a:chExt cx="2408296" cy="2756958"/>
          </a:xfrm>
        </p:grpSpPr>
        <p:sp>
          <p:nvSpPr>
            <p:cNvPr id="441" name="Google Shape;441;p23"/>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sp>
        <p:sp>
          <p:nvSpPr>
            <p:cNvPr id="442" name="Google Shape;442;p23"/>
            <p:cNvSpPr txBox="1"/>
            <p:nvPr/>
          </p:nvSpPr>
          <p:spPr>
            <a:xfrm>
              <a:off x="0" y="-47625"/>
              <a:ext cx="2408296"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3" name="Google Shape;443;p23"/>
          <p:cNvSpPr txBox="1"/>
          <p:nvPr/>
        </p:nvSpPr>
        <p:spPr>
          <a:xfrm>
            <a:off x="57150" y="1073658"/>
            <a:ext cx="8970300" cy="9121800"/>
          </a:xfrm>
          <a:prstGeom prst="rect">
            <a:avLst/>
          </a:prstGeom>
          <a:noFill/>
          <a:ln>
            <a:noFill/>
          </a:ln>
        </p:spPr>
        <p:txBody>
          <a:bodyPr anchorCtr="0" anchor="t" bIns="0" lIns="0" spcFirstLastPara="1" rIns="0" wrap="square" tIns="0">
            <a:spAutoFit/>
          </a:bodyPr>
          <a:lstStyle/>
          <a:p>
            <a:pPr indent="0" lvl="0" marL="0" marR="0" rtl="0" algn="just">
              <a:lnSpc>
                <a:spcPct val="191056"/>
              </a:lnSpc>
              <a:spcBef>
                <a:spcPts val="0"/>
              </a:spcBef>
              <a:spcAft>
                <a:spcPts val="0"/>
              </a:spcAft>
              <a:buNone/>
            </a:pPr>
            <a:r>
              <a:rPr b="0" i="0" lang="en-US" sz="1599" u="none" cap="none" strike="noStrike">
                <a:solidFill>
                  <a:srgbClr val="FFFFFF"/>
                </a:solidFill>
                <a:latin typeface="Arimo"/>
                <a:ea typeface="Arimo"/>
                <a:cs typeface="Arimo"/>
                <a:sym typeface="Arimo"/>
              </a:rPr>
              <a:t>Para predecir las ventas y costos de diferentes tipos de tiendas de supermercado, es crucial considerar tanto la precisión como la eficiencia del modelo. Dado que los tres modelos (Regresión Lineal, Árbol de Decisión y Random Forest) tienen un desempeño similar en términos de precisión (R²), podemos centrarnos en otros factores:</a:t>
            </a:r>
            <a:endParaRPr/>
          </a:p>
          <a:p>
            <a:pPr indent="0" lvl="0" marL="0" marR="0" rtl="0" algn="l">
              <a:lnSpc>
                <a:spcPct val="191056"/>
              </a:lnSpc>
              <a:spcBef>
                <a:spcPts val="0"/>
              </a:spcBef>
              <a:spcAft>
                <a:spcPts val="0"/>
              </a:spcAft>
              <a:buNone/>
            </a:pPr>
            <a:r>
              <a:t/>
            </a:r>
            <a:endParaRPr b="0" i="0" sz="1599" u="none" cap="none" strike="noStrike">
              <a:solidFill>
                <a:srgbClr val="FFFFFF"/>
              </a:solidFill>
              <a:latin typeface="Arimo"/>
              <a:ea typeface="Arimo"/>
              <a:cs typeface="Arimo"/>
              <a:sym typeface="Arimo"/>
            </a:endParaRPr>
          </a:p>
          <a:p>
            <a:pPr indent="-172718" lvl="1" marL="345436" marR="0" rtl="0" algn="l">
              <a:lnSpc>
                <a:spcPct val="191056"/>
              </a:lnSpc>
              <a:spcBef>
                <a:spcPts val="0"/>
              </a:spcBef>
              <a:spcAft>
                <a:spcPts val="0"/>
              </a:spcAft>
              <a:buClr>
                <a:srgbClr val="6CE5E8"/>
              </a:buClr>
              <a:buSzPts val="1599"/>
              <a:buFont typeface="Arial"/>
              <a:buChar char="•"/>
            </a:pPr>
            <a:r>
              <a:rPr b="1" i="0" lang="en-US" sz="1599" u="none" cap="none" strike="noStrike">
                <a:solidFill>
                  <a:srgbClr val="6CE5E8"/>
                </a:solidFill>
                <a:latin typeface="Arimo"/>
                <a:ea typeface="Arimo"/>
                <a:cs typeface="Arimo"/>
                <a:sym typeface="Arimo"/>
              </a:rPr>
              <a:t>Regresión Lineal Ventajas: </a:t>
            </a:r>
            <a:endParaRPr/>
          </a:p>
          <a:p>
            <a:pPr indent="0" lvl="0" marL="0" marR="0" rtl="0" algn="l">
              <a:lnSpc>
                <a:spcPct val="191060"/>
              </a:lnSpc>
              <a:spcBef>
                <a:spcPts val="0"/>
              </a:spcBef>
              <a:spcAft>
                <a:spcPts val="0"/>
              </a:spcAft>
              <a:buNone/>
            </a:pPr>
            <a:r>
              <a:rPr b="1" i="0" lang="en-US" sz="1499" u="none" cap="none" strike="noStrike">
                <a:solidFill>
                  <a:srgbClr val="6CE5E8"/>
                </a:solidFill>
                <a:latin typeface="Arimo"/>
                <a:ea typeface="Arimo"/>
                <a:cs typeface="Arimo"/>
                <a:sym typeface="Arimo"/>
              </a:rPr>
              <a:t>Tiempo de ejecución muy bajo:</a:t>
            </a:r>
            <a:r>
              <a:rPr b="0" i="0" lang="en-US" sz="1499" u="none" cap="none" strike="noStrike">
                <a:solidFill>
                  <a:srgbClr val="6CE5E8"/>
                </a:solidFill>
                <a:latin typeface="Arimo"/>
                <a:ea typeface="Arimo"/>
                <a:cs typeface="Arimo"/>
                <a:sym typeface="Arimo"/>
              </a:rPr>
              <a:t> </a:t>
            </a:r>
            <a:r>
              <a:rPr b="1" i="0" lang="en-US" sz="1499" u="none" cap="none" strike="noStrike">
                <a:solidFill>
                  <a:srgbClr val="6CE5E8"/>
                </a:solidFill>
                <a:latin typeface="Arimo"/>
                <a:ea typeface="Arimo"/>
                <a:cs typeface="Arimo"/>
                <a:sym typeface="Arimo"/>
              </a:rPr>
              <a:t>(0.050210 segundos)</a:t>
            </a:r>
            <a:r>
              <a:rPr b="0" i="0" lang="en-US" sz="1499" u="none" cap="none" strike="noStrike">
                <a:solidFill>
                  <a:srgbClr val="6CE5E8"/>
                </a:solidFill>
                <a:latin typeface="Arimo"/>
                <a:ea typeface="Arimo"/>
                <a:cs typeface="Arimo"/>
                <a:sym typeface="Arimo"/>
              </a:rPr>
              <a:t> </a:t>
            </a:r>
            <a:r>
              <a:rPr b="0" i="0" lang="en-US" sz="1499" u="none" cap="none" strike="noStrike">
                <a:solidFill>
                  <a:srgbClr val="FFFFFF"/>
                </a:solidFill>
                <a:latin typeface="Arimo"/>
                <a:ea typeface="Arimo"/>
                <a:cs typeface="Arimo"/>
                <a:sym typeface="Arimo"/>
              </a:rPr>
              <a:t>Ideal para situaciones donde necesitas resultados rápidos y en tiempo real.</a:t>
            </a:r>
            <a:endParaRPr/>
          </a:p>
          <a:p>
            <a:pPr indent="0" lvl="0" marL="0" marR="0" rtl="0" algn="l">
              <a:lnSpc>
                <a:spcPct val="191056"/>
              </a:lnSpc>
              <a:spcBef>
                <a:spcPts val="0"/>
              </a:spcBef>
              <a:spcAft>
                <a:spcPts val="0"/>
              </a:spcAft>
              <a:buNone/>
            </a:pPr>
            <a:r>
              <a:rPr b="0" i="0" lang="en-US" sz="1599" u="none" cap="none" strike="noStrike">
                <a:solidFill>
                  <a:srgbClr val="6CE5E8"/>
                </a:solidFill>
                <a:latin typeface="Arimo"/>
                <a:ea typeface="Arimo"/>
                <a:cs typeface="Arimo"/>
                <a:sym typeface="Arimo"/>
              </a:rPr>
              <a:t>Alta capacidad explicativa </a:t>
            </a:r>
            <a:r>
              <a:rPr b="1" i="0" lang="en-US" sz="1599" u="none" cap="none" strike="noStrike">
                <a:solidFill>
                  <a:srgbClr val="6CE5E8"/>
                </a:solidFill>
                <a:latin typeface="Arimo"/>
                <a:ea typeface="Arimo"/>
                <a:cs typeface="Arimo"/>
                <a:sym typeface="Arimo"/>
              </a:rPr>
              <a:t>(R² = 0.91)</a:t>
            </a:r>
            <a:r>
              <a:rPr b="0" i="0" lang="en-US" sz="1599" u="none" cap="none" strike="noStrike">
                <a:solidFill>
                  <a:srgbClr val="6CE5E8"/>
                </a:solidFill>
                <a:latin typeface="Arimo"/>
                <a:ea typeface="Arimo"/>
                <a:cs typeface="Arimo"/>
                <a:sym typeface="Arimo"/>
              </a:rPr>
              <a:t>:</a:t>
            </a:r>
            <a:r>
              <a:rPr b="0" i="0" lang="en-US" sz="1599" u="none" cap="none" strike="noStrike">
                <a:solidFill>
                  <a:srgbClr val="FFFFFF"/>
                </a:solidFill>
                <a:latin typeface="Arimo"/>
                <a:ea typeface="Arimo"/>
                <a:cs typeface="Arimo"/>
                <a:sym typeface="Arimo"/>
              </a:rPr>
              <a:t> Captura bien la relación entre las variables.</a:t>
            </a:r>
            <a:endParaRPr/>
          </a:p>
          <a:p>
            <a:pPr indent="0" lvl="0" marL="0" marR="0" rtl="0" algn="l">
              <a:lnSpc>
                <a:spcPct val="191056"/>
              </a:lnSpc>
              <a:spcBef>
                <a:spcPts val="0"/>
              </a:spcBef>
              <a:spcAft>
                <a:spcPts val="0"/>
              </a:spcAft>
              <a:buNone/>
            </a:pPr>
            <a:r>
              <a:rPr b="1" i="0" lang="en-US" sz="1599" u="none" cap="none" strike="noStrike">
                <a:solidFill>
                  <a:srgbClr val="6CE5E8"/>
                </a:solidFill>
                <a:latin typeface="Arimo"/>
                <a:ea typeface="Arimo"/>
                <a:cs typeface="Arimo"/>
                <a:sym typeface="Arimo"/>
              </a:rPr>
              <a:t>Errores moderados (MAE y RMSE):</a:t>
            </a:r>
            <a:r>
              <a:rPr b="0" i="0" lang="en-US" sz="1599" u="none" cap="none" strike="noStrike">
                <a:solidFill>
                  <a:srgbClr val="FFFFFF"/>
                </a:solidFill>
                <a:latin typeface="Arimo"/>
                <a:ea typeface="Arimo"/>
                <a:cs typeface="Arimo"/>
                <a:sym typeface="Arimo"/>
              </a:rPr>
              <a:t> Suficientemente precisos para muchas aplicaciones.</a:t>
            </a:r>
            <a:endParaRPr/>
          </a:p>
          <a:p>
            <a:pPr indent="0" lvl="0" marL="0" marR="0" rtl="0" algn="l">
              <a:lnSpc>
                <a:spcPct val="191056"/>
              </a:lnSpc>
              <a:spcBef>
                <a:spcPts val="0"/>
              </a:spcBef>
              <a:spcAft>
                <a:spcPts val="0"/>
              </a:spcAft>
              <a:buNone/>
            </a:pPr>
            <a:r>
              <a:rPr b="1" i="0" lang="en-US" sz="1599" u="none" cap="none" strike="noStrike">
                <a:solidFill>
                  <a:srgbClr val="6CE5E8"/>
                </a:solidFill>
                <a:latin typeface="Arimo"/>
                <a:ea typeface="Arimo"/>
                <a:cs typeface="Arimo"/>
                <a:sym typeface="Arimo"/>
              </a:rPr>
              <a:t>Desventajas:</a:t>
            </a:r>
            <a:endParaRPr/>
          </a:p>
          <a:p>
            <a:pPr indent="0" lvl="0" marL="0" marR="0" rtl="0" algn="l">
              <a:lnSpc>
                <a:spcPct val="191056"/>
              </a:lnSpc>
              <a:spcBef>
                <a:spcPts val="0"/>
              </a:spcBef>
              <a:spcAft>
                <a:spcPts val="0"/>
              </a:spcAft>
              <a:buNone/>
            </a:pPr>
            <a:r>
              <a:rPr b="0" i="0" lang="en-US" sz="1599" u="none" cap="none" strike="noStrike">
                <a:solidFill>
                  <a:srgbClr val="FFFFFF"/>
                </a:solidFill>
                <a:latin typeface="Arimo"/>
                <a:ea typeface="Arimo"/>
                <a:cs typeface="Arimo"/>
                <a:sym typeface="Arimo"/>
              </a:rPr>
              <a:t>Podría no capturar relaciones no lineales complejas presentes en los datos de ventas y costos.</a:t>
            </a:r>
            <a:endParaRPr/>
          </a:p>
          <a:p>
            <a:pPr indent="-172718" lvl="1" marL="345436" marR="0" rtl="0" algn="l">
              <a:lnSpc>
                <a:spcPct val="191056"/>
              </a:lnSpc>
              <a:spcBef>
                <a:spcPts val="0"/>
              </a:spcBef>
              <a:spcAft>
                <a:spcPts val="0"/>
              </a:spcAft>
              <a:buClr>
                <a:srgbClr val="6CE5E8"/>
              </a:buClr>
              <a:buSzPts val="1599"/>
              <a:buFont typeface="Arial"/>
              <a:buChar char="•"/>
            </a:pPr>
            <a:r>
              <a:rPr b="1" i="0" lang="en-US" sz="1599" u="none" cap="none" strike="noStrike">
                <a:solidFill>
                  <a:srgbClr val="6CE5E8"/>
                </a:solidFill>
                <a:latin typeface="Arimo"/>
                <a:ea typeface="Arimo"/>
                <a:cs typeface="Arimo"/>
                <a:sym typeface="Arimo"/>
              </a:rPr>
              <a:t>Árbol de Decisión Ventajas:</a:t>
            </a:r>
            <a:endParaRPr/>
          </a:p>
          <a:p>
            <a:pPr indent="0" lvl="0" marL="0" marR="0" rtl="0" algn="l">
              <a:lnSpc>
                <a:spcPct val="191056"/>
              </a:lnSpc>
              <a:spcBef>
                <a:spcPts val="0"/>
              </a:spcBef>
              <a:spcAft>
                <a:spcPts val="0"/>
              </a:spcAft>
              <a:buNone/>
            </a:pPr>
            <a:r>
              <a:rPr b="0" i="0" lang="en-US" sz="1599" u="none" cap="none" strike="noStrike">
                <a:solidFill>
                  <a:srgbClr val="6CE5E8"/>
                </a:solidFill>
                <a:latin typeface="Arimo"/>
                <a:ea typeface="Arimo"/>
                <a:cs typeface="Arimo"/>
                <a:sym typeface="Arimo"/>
              </a:rPr>
              <a:t>Capacidad explicativa (R² = 0.89):</a:t>
            </a:r>
            <a:r>
              <a:rPr b="0" i="0" lang="en-US" sz="1599" u="none" cap="none" strike="noStrike">
                <a:solidFill>
                  <a:srgbClr val="FFFFFF"/>
                </a:solidFill>
                <a:latin typeface="Arimo"/>
                <a:ea typeface="Arimo"/>
                <a:cs typeface="Arimo"/>
                <a:sym typeface="Arimo"/>
              </a:rPr>
              <a:t> Buen ajuste y capacidad para interpretar relaciones no lineales.</a:t>
            </a:r>
            <a:endParaRPr/>
          </a:p>
          <a:p>
            <a:pPr indent="0" lvl="0" marL="0" marR="0" rtl="0" algn="l">
              <a:lnSpc>
                <a:spcPct val="191056"/>
              </a:lnSpc>
              <a:spcBef>
                <a:spcPts val="0"/>
              </a:spcBef>
              <a:spcAft>
                <a:spcPts val="0"/>
              </a:spcAft>
              <a:buNone/>
            </a:pPr>
            <a:r>
              <a:rPr b="0" i="0" lang="en-US" sz="1599" u="none" cap="none" strike="noStrike">
                <a:solidFill>
                  <a:srgbClr val="6CE5E8"/>
                </a:solidFill>
                <a:latin typeface="Arimo"/>
                <a:ea typeface="Arimo"/>
                <a:cs typeface="Arimo"/>
                <a:sym typeface="Arimo"/>
              </a:rPr>
              <a:t>Facilidad de interpretación:</a:t>
            </a:r>
            <a:r>
              <a:rPr b="0" i="0" lang="en-US" sz="1599" u="none" cap="none" strike="noStrike">
                <a:solidFill>
                  <a:srgbClr val="FFFFFF"/>
                </a:solidFill>
                <a:latin typeface="Arimo"/>
                <a:ea typeface="Arimo"/>
                <a:cs typeface="Arimo"/>
                <a:sym typeface="Arimo"/>
              </a:rPr>
              <a:t> Los árboles de decisión son fáciles de entender y visualizar.</a:t>
            </a:r>
            <a:endParaRPr/>
          </a:p>
          <a:p>
            <a:pPr indent="0" lvl="0" marL="0" marR="0" rtl="0" algn="l">
              <a:lnSpc>
                <a:spcPct val="191056"/>
              </a:lnSpc>
              <a:spcBef>
                <a:spcPts val="0"/>
              </a:spcBef>
              <a:spcAft>
                <a:spcPts val="0"/>
              </a:spcAft>
              <a:buNone/>
            </a:pPr>
            <a:r>
              <a:rPr b="0" i="0" lang="en-US" sz="1599" u="none" cap="none" strike="noStrike">
                <a:solidFill>
                  <a:srgbClr val="6CE5E8"/>
                </a:solidFill>
                <a:latin typeface="Arimo"/>
                <a:ea typeface="Arimo"/>
                <a:cs typeface="Arimo"/>
                <a:sym typeface="Arimo"/>
              </a:rPr>
              <a:t>Desventajas:</a:t>
            </a:r>
            <a:endParaRPr/>
          </a:p>
          <a:p>
            <a:pPr indent="0" lvl="0" marL="0" marR="0" rtl="0" algn="l">
              <a:lnSpc>
                <a:spcPct val="191056"/>
              </a:lnSpc>
              <a:spcBef>
                <a:spcPts val="0"/>
              </a:spcBef>
              <a:spcAft>
                <a:spcPts val="0"/>
              </a:spcAft>
              <a:buNone/>
            </a:pPr>
            <a:r>
              <a:rPr b="0" i="0" lang="en-US" sz="1599" u="none" cap="none" strike="noStrike">
                <a:solidFill>
                  <a:srgbClr val="6CE5E8"/>
                </a:solidFill>
                <a:latin typeface="Arimo"/>
                <a:ea typeface="Arimo"/>
                <a:cs typeface="Arimo"/>
                <a:sym typeface="Arimo"/>
              </a:rPr>
              <a:t>Tiempo de ejecución alto (14.04 segundos): </a:t>
            </a:r>
            <a:r>
              <a:rPr b="0" i="0" lang="en-US" sz="1599" u="none" cap="none" strike="noStrike">
                <a:solidFill>
                  <a:srgbClr val="FFFFFF"/>
                </a:solidFill>
                <a:latin typeface="Arimo"/>
                <a:ea typeface="Arimo"/>
                <a:cs typeface="Arimo"/>
                <a:sym typeface="Arimo"/>
              </a:rPr>
              <a:t>Puede ser un inconveniente si necesitas resultados rápidos.</a:t>
            </a:r>
            <a:endParaRPr/>
          </a:p>
          <a:p>
            <a:pPr indent="0" lvl="0" marL="0" marR="0" rtl="0" algn="l">
              <a:lnSpc>
                <a:spcPct val="191056"/>
              </a:lnSpc>
              <a:spcBef>
                <a:spcPts val="0"/>
              </a:spcBef>
              <a:spcAft>
                <a:spcPts val="0"/>
              </a:spcAft>
              <a:buNone/>
            </a:pPr>
            <a:r>
              <a:rPr b="0" i="0" lang="en-US" sz="1599" u="none" cap="none" strike="noStrike">
                <a:solidFill>
                  <a:srgbClr val="6CE5E8"/>
                </a:solidFill>
                <a:latin typeface="Arimo"/>
                <a:ea typeface="Arimo"/>
                <a:cs typeface="Arimo"/>
                <a:sym typeface="Arimo"/>
              </a:rPr>
              <a:t>Error ligeramente mayor (RMSE):</a:t>
            </a:r>
            <a:r>
              <a:rPr b="0" i="0" lang="en-US" sz="1599" u="none" cap="none" strike="noStrike">
                <a:solidFill>
                  <a:srgbClr val="FFFFFF"/>
                </a:solidFill>
                <a:latin typeface="Arimo"/>
                <a:ea typeface="Arimo"/>
                <a:cs typeface="Arimo"/>
                <a:sym typeface="Arimo"/>
              </a:rPr>
              <a:t> Menos preciso que la regresión lineal.</a:t>
            </a:r>
            <a:endParaRPr/>
          </a:p>
          <a:p>
            <a:pPr indent="0" lvl="0" marL="0" marR="0" rtl="0" algn="l">
              <a:lnSpc>
                <a:spcPct val="551844"/>
              </a:lnSpc>
              <a:spcBef>
                <a:spcPts val="0"/>
              </a:spcBef>
              <a:spcAft>
                <a:spcPts val="0"/>
              </a:spcAft>
              <a:buNone/>
            </a:pPr>
            <a:r>
              <a:t/>
            </a:r>
            <a:endParaRPr b="0" i="0" sz="1599" u="none" cap="none" strike="noStrike">
              <a:solidFill>
                <a:srgbClr val="FFFFFF"/>
              </a:solidFill>
              <a:latin typeface="Arimo"/>
              <a:ea typeface="Arimo"/>
              <a:cs typeface="Arimo"/>
              <a:sym typeface="Arimo"/>
            </a:endParaRPr>
          </a:p>
        </p:txBody>
      </p:sp>
      <p:sp>
        <p:nvSpPr>
          <p:cNvPr id="444" name="Google Shape;444;p23"/>
          <p:cNvSpPr txBox="1"/>
          <p:nvPr/>
        </p:nvSpPr>
        <p:spPr>
          <a:xfrm>
            <a:off x="9449994" y="171894"/>
            <a:ext cx="8532013" cy="10219436"/>
          </a:xfrm>
          <a:prstGeom prst="rect">
            <a:avLst/>
          </a:prstGeom>
          <a:noFill/>
          <a:ln>
            <a:noFill/>
          </a:ln>
        </p:spPr>
        <p:txBody>
          <a:bodyPr anchorCtr="0" anchor="t" bIns="0" lIns="0" spcFirstLastPara="1" rIns="0" wrap="square" tIns="0">
            <a:spAutoFit/>
          </a:bodyPr>
          <a:lstStyle/>
          <a:p>
            <a:pPr indent="-183512" lvl="1" marL="367026" marR="0" rtl="0" algn="l">
              <a:lnSpc>
                <a:spcPct val="191053"/>
              </a:lnSpc>
              <a:spcBef>
                <a:spcPts val="0"/>
              </a:spcBef>
              <a:spcAft>
                <a:spcPts val="0"/>
              </a:spcAft>
              <a:buClr>
                <a:srgbClr val="2D8BBA"/>
              </a:buClr>
              <a:buSzPts val="1699"/>
              <a:buFont typeface="Arial"/>
              <a:buChar char="•"/>
            </a:pPr>
            <a:r>
              <a:rPr b="1" i="0" lang="en-US" sz="1699" u="none" cap="none" strike="noStrike">
                <a:solidFill>
                  <a:srgbClr val="2D8BBA"/>
                </a:solidFill>
                <a:latin typeface="Arimo"/>
                <a:ea typeface="Arimo"/>
                <a:cs typeface="Arimo"/>
                <a:sym typeface="Arimo"/>
              </a:rPr>
              <a:t>Random Forest Ventajas:</a:t>
            </a:r>
            <a:endParaRPr/>
          </a:p>
          <a:p>
            <a:pPr indent="0" lvl="0" marL="0" marR="0" rtl="0" algn="l">
              <a:lnSpc>
                <a:spcPct val="191053"/>
              </a:lnSpc>
              <a:spcBef>
                <a:spcPts val="0"/>
              </a:spcBef>
              <a:spcAft>
                <a:spcPts val="0"/>
              </a:spcAft>
              <a:buNone/>
            </a:pPr>
            <a:r>
              <a:rPr b="1" i="0" lang="en-US" sz="1699" u="none" cap="none" strike="noStrike">
                <a:solidFill>
                  <a:srgbClr val="2D8BBA"/>
                </a:solidFill>
                <a:latin typeface="Arimo"/>
                <a:ea typeface="Arimo"/>
                <a:cs typeface="Arimo"/>
                <a:sym typeface="Arimo"/>
              </a:rPr>
              <a:t>Buena precisión (R² = 0.90): </a:t>
            </a:r>
            <a:r>
              <a:rPr b="0" i="0" lang="en-US" sz="1699" u="none" cap="none" strike="noStrike">
                <a:solidFill>
                  <a:srgbClr val="194A8D"/>
                </a:solidFill>
                <a:latin typeface="Arimo"/>
                <a:ea typeface="Arimo"/>
                <a:cs typeface="Arimo"/>
                <a:sym typeface="Arimo"/>
              </a:rPr>
              <a:t>Combina varios árboles para mejorar la precisión y reducir el sobreajuste.</a:t>
            </a:r>
            <a:endParaRPr/>
          </a:p>
          <a:p>
            <a:pPr indent="0" lvl="0" marL="0" marR="0" rtl="0" algn="l">
              <a:lnSpc>
                <a:spcPct val="191053"/>
              </a:lnSpc>
              <a:spcBef>
                <a:spcPts val="0"/>
              </a:spcBef>
              <a:spcAft>
                <a:spcPts val="0"/>
              </a:spcAft>
              <a:buNone/>
            </a:pPr>
            <a:r>
              <a:rPr b="1" i="0" lang="en-US" sz="1699" u="none" cap="none" strike="noStrike">
                <a:solidFill>
                  <a:srgbClr val="2D8BBA"/>
                </a:solidFill>
                <a:latin typeface="Arimo"/>
                <a:ea typeface="Arimo"/>
                <a:cs typeface="Arimo"/>
                <a:sym typeface="Arimo"/>
              </a:rPr>
              <a:t>Robustez:</a:t>
            </a:r>
            <a:r>
              <a:rPr b="0" i="0" lang="en-US" sz="1699" u="none" cap="none" strike="noStrike">
                <a:solidFill>
                  <a:srgbClr val="2D8BBA"/>
                </a:solidFill>
                <a:latin typeface="Arimo"/>
                <a:ea typeface="Arimo"/>
                <a:cs typeface="Arimo"/>
                <a:sym typeface="Arimo"/>
              </a:rPr>
              <a:t> </a:t>
            </a:r>
            <a:r>
              <a:rPr b="0" i="0" lang="en-US" sz="1699" u="none" cap="none" strike="noStrike">
                <a:solidFill>
                  <a:srgbClr val="194A8D"/>
                </a:solidFill>
                <a:latin typeface="Arimo"/>
                <a:ea typeface="Arimo"/>
                <a:cs typeface="Arimo"/>
                <a:sym typeface="Arimo"/>
              </a:rPr>
              <a:t>Mejor manejo de variabilidad en los datos.</a:t>
            </a:r>
            <a:endParaRPr/>
          </a:p>
          <a:p>
            <a:pPr indent="0" lvl="0" marL="0" marR="0" rtl="0" algn="l">
              <a:lnSpc>
                <a:spcPct val="191053"/>
              </a:lnSpc>
              <a:spcBef>
                <a:spcPts val="0"/>
              </a:spcBef>
              <a:spcAft>
                <a:spcPts val="0"/>
              </a:spcAft>
              <a:buNone/>
            </a:pPr>
            <a:r>
              <a:rPr b="0" i="0" lang="en-US" sz="1699" u="none" cap="none" strike="noStrike">
                <a:solidFill>
                  <a:srgbClr val="194A8D"/>
                </a:solidFill>
                <a:latin typeface="Arimo"/>
                <a:ea typeface="Arimo"/>
                <a:cs typeface="Arimo"/>
                <a:sym typeface="Arimo"/>
              </a:rPr>
              <a:t>Desventajas:</a:t>
            </a:r>
            <a:endParaRPr/>
          </a:p>
          <a:p>
            <a:pPr indent="0" lvl="0" marL="0" marR="0" rtl="0" algn="l">
              <a:lnSpc>
                <a:spcPct val="191053"/>
              </a:lnSpc>
              <a:spcBef>
                <a:spcPts val="0"/>
              </a:spcBef>
              <a:spcAft>
                <a:spcPts val="0"/>
              </a:spcAft>
              <a:buNone/>
            </a:pPr>
            <a:r>
              <a:rPr b="1" i="0" lang="en-US" sz="1699" u="none" cap="none" strike="noStrike">
                <a:solidFill>
                  <a:srgbClr val="2D8BBA"/>
                </a:solidFill>
                <a:latin typeface="Arimo"/>
                <a:ea typeface="Arimo"/>
                <a:cs typeface="Arimo"/>
                <a:sym typeface="Arimo"/>
              </a:rPr>
              <a:t>Tiempo de ejecución relativamente alto (10.87 segundos):</a:t>
            </a:r>
            <a:r>
              <a:rPr b="0" i="0" lang="en-US" sz="1699" u="none" cap="none" strike="noStrike">
                <a:solidFill>
                  <a:srgbClr val="194A8D"/>
                </a:solidFill>
                <a:latin typeface="Arimo"/>
                <a:ea typeface="Arimo"/>
                <a:cs typeface="Arimo"/>
                <a:sym typeface="Arimo"/>
              </a:rPr>
              <a:t> Menos eficiente en tiempo comparado con la regresión lineal.</a:t>
            </a:r>
            <a:endParaRPr/>
          </a:p>
          <a:p>
            <a:pPr indent="0" lvl="0" marL="0" marR="0" rtl="0" algn="l">
              <a:lnSpc>
                <a:spcPct val="191053"/>
              </a:lnSpc>
              <a:spcBef>
                <a:spcPts val="0"/>
              </a:spcBef>
              <a:spcAft>
                <a:spcPts val="0"/>
              </a:spcAft>
              <a:buNone/>
            </a:pPr>
            <a:r>
              <a:rPr b="0" i="0" lang="en-US" sz="1699" u="none" cap="none" strike="noStrike">
                <a:solidFill>
                  <a:srgbClr val="194A8D"/>
                </a:solidFill>
                <a:latin typeface="Arimo"/>
                <a:ea typeface="Arimo"/>
                <a:cs typeface="Arimo"/>
                <a:sym typeface="Arimo"/>
              </a:rPr>
              <a:t>Mayor complejidad: Más difícil de interpretar que un modelo simple de regresión.</a:t>
            </a:r>
            <a:endParaRPr/>
          </a:p>
          <a:p>
            <a:pPr indent="0" lvl="0" marL="0" marR="0" rtl="0" algn="l">
              <a:lnSpc>
                <a:spcPct val="191053"/>
              </a:lnSpc>
              <a:spcBef>
                <a:spcPts val="0"/>
              </a:spcBef>
              <a:spcAft>
                <a:spcPts val="0"/>
              </a:spcAft>
              <a:buNone/>
            </a:pPr>
            <a:r>
              <a:t/>
            </a:r>
            <a:endParaRPr b="0" i="0" sz="1699" u="none" cap="none" strike="noStrike">
              <a:solidFill>
                <a:srgbClr val="194A8D"/>
              </a:solidFill>
              <a:latin typeface="Arimo"/>
              <a:ea typeface="Arimo"/>
              <a:cs typeface="Arimo"/>
              <a:sym typeface="Arimo"/>
            </a:endParaRPr>
          </a:p>
          <a:p>
            <a:pPr indent="0" lvl="0" marL="0" marR="0" rtl="0" algn="l">
              <a:lnSpc>
                <a:spcPct val="191053"/>
              </a:lnSpc>
              <a:spcBef>
                <a:spcPts val="0"/>
              </a:spcBef>
              <a:spcAft>
                <a:spcPts val="0"/>
              </a:spcAft>
              <a:buNone/>
            </a:pPr>
            <a:r>
              <a:rPr b="1" i="0" lang="en-US" sz="1699" u="none" cap="none" strike="noStrike">
                <a:solidFill>
                  <a:srgbClr val="364B9B"/>
                </a:solidFill>
                <a:latin typeface="Arimo"/>
                <a:ea typeface="Arimo"/>
                <a:cs typeface="Arimo"/>
                <a:sym typeface="Arimo"/>
              </a:rPr>
              <a:t>Conclusión:</a:t>
            </a:r>
            <a:r>
              <a:rPr b="0" i="0" lang="en-US" sz="1699" u="none" cap="none" strike="noStrike">
                <a:solidFill>
                  <a:srgbClr val="364B9B"/>
                </a:solidFill>
                <a:latin typeface="Arimo"/>
                <a:ea typeface="Arimo"/>
                <a:cs typeface="Arimo"/>
                <a:sym typeface="Arimo"/>
              </a:rPr>
              <a:t> </a:t>
            </a:r>
            <a:r>
              <a:rPr b="0" i="0" lang="en-US" sz="1699" u="none" cap="none" strike="noStrike">
                <a:solidFill>
                  <a:srgbClr val="194A8D"/>
                </a:solidFill>
                <a:latin typeface="Arimo"/>
                <a:ea typeface="Arimo"/>
                <a:cs typeface="Arimo"/>
                <a:sym typeface="Arimo"/>
              </a:rPr>
              <a:t>Si la prioridad es el tiempo de ejecución y la relación entre las variables es lineal: La Regresión Lineal es la mejor opción.</a:t>
            </a:r>
            <a:endParaRPr/>
          </a:p>
          <a:p>
            <a:pPr indent="-183512" lvl="1" marL="367026" marR="0" rtl="0" algn="l">
              <a:lnSpc>
                <a:spcPct val="191053"/>
              </a:lnSpc>
              <a:spcBef>
                <a:spcPts val="0"/>
              </a:spcBef>
              <a:spcAft>
                <a:spcPts val="0"/>
              </a:spcAft>
              <a:buClr>
                <a:srgbClr val="194A8D"/>
              </a:buClr>
              <a:buSzPts val="1699"/>
              <a:buFont typeface="Arial"/>
              <a:buChar char="•"/>
            </a:pPr>
            <a:r>
              <a:rPr b="0" i="0" lang="en-US" sz="1699" u="none" cap="none" strike="noStrike">
                <a:solidFill>
                  <a:srgbClr val="194A8D"/>
                </a:solidFill>
                <a:latin typeface="Arimo"/>
                <a:ea typeface="Arimo"/>
                <a:cs typeface="Arimo"/>
                <a:sym typeface="Arimo"/>
              </a:rPr>
              <a:t>Si necesitas capturar relaciones no lineales y la interpretabilidad es importante: Un Árbol de Decisión puede ser adecuado, pero considera el tiempo de ejecución.</a:t>
            </a:r>
            <a:endParaRPr/>
          </a:p>
          <a:p>
            <a:pPr indent="-183512" lvl="1" marL="367026" marR="0" rtl="0" algn="l">
              <a:lnSpc>
                <a:spcPct val="191053"/>
              </a:lnSpc>
              <a:spcBef>
                <a:spcPts val="0"/>
              </a:spcBef>
              <a:spcAft>
                <a:spcPts val="0"/>
              </a:spcAft>
              <a:buClr>
                <a:srgbClr val="194A8D"/>
              </a:buClr>
              <a:buSzPts val="1699"/>
              <a:buFont typeface="Arial"/>
              <a:buChar char="•"/>
            </a:pPr>
            <a:r>
              <a:rPr b="0" i="0" lang="en-US" sz="1699" u="none" cap="none" strike="noStrike">
                <a:solidFill>
                  <a:srgbClr val="194A8D"/>
                </a:solidFill>
                <a:latin typeface="Arimo"/>
                <a:ea typeface="Arimo"/>
                <a:cs typeface="Arimo"/>
                <a:sym typeface="Arimo"/>
              </a:rPr>
              <a:t>Si buscas un balance entre precisión y robustez: El Random Forest es una excelente opción, aunque con un tiempo de ejecución más alto.</a:t>
            </a:r>
            <a:endParaRPr/>
          </a:p>
          <a:p>
            <a:pPr indent="-183512" lvl="1" marL="367026" marR="0" rtl="0" algn="l">
              <a:lnSpc>
                <a:spcPct val="191053"/>
              </a:lnSpc>
              <a:spcBef>
                <a:spcPts val="0"/>
              </a:spcBef>
              <a:spcAft>
                <a:spcPts val="0"/>
              </a:spcAft>
              <a:buClr>
                <a:srgbClr val="194A8D"/>
              </a:buClr>
              <a:buSzPts val="1699"/>
              <a:buFont typeface="Arial"/>
              <a:buChar char="•"/>
            </a:pPr>
            <a:r>
              <a:rPr b="0" i="0" lang="en-US" sz="1699" u="none" cap="none" strike="noStrike">
                <a:solidFill>
                  <a:srgbClr val="194A8D"/>
                </a:solidFill>
                <a:latin typeface="Arimo"/>
                <a:ea typeface="Arimo"/>
                <a:cs typeface="Arimo"/>
                <a:sym typeface="Arimo"/>
              </a:rPr>
              <a:t>Para predecir las ventas y costos de diferentes tipos de tiendas de supermercado, donde puede haber múltiples factores (como ubicación, tamaño de la tienda, productos, etc.), un Random Forest podría ser más robusto y capaz de manejar la complejidad de los datos, aunque sacrifiques algo de eficiencia en el tiempo de ejecución.</a:t>
            </a:r>
            <a:endParaRPr/>
          </a:p>
          <a:p>
            <a:pPr indent="0" lvl="0" marL="0" marR="0" rtl="0" algn="l">
              <a:lnSpc>
                <a:spcPct val="191053"/>
              </a:lnSpc>
              <a:spcBef>
                <a:spcPts val="0"/>
              </a:spcBef>
              <a:spcAft>
                <a:spcPts val="0"/>
              </a:spcAft>
              <a:buNone/>
            </a:pPr>
            <a:r>
              <a:t/>
            </a:r>
            <a:endParaRPr b="0" i="0" sz="1699" u="none" cap="none" strike="noStrike">
              <a:solidFill>
                <a:srgbClr val="194A8D"/>
              </a:solidFill>
              <a:latin typeface="Arimo"/>
              <a:ea typeface="Arimo"/>
              <a:cs typeface="Arimo"/>
              <a:sym typeface="Arimo"/>
            </a:endParaRPr>
          </a:p>
        </p:txBody>
      </p:sp>
      <p:sp>
        <p:nvSpPr>
          <p:cNvPr id="445" name="Google Shape;445;p23"/>
          <p:cNvSpPr txBox="1"/>
          <p:nvPr/>
        </p:nvSpPr>
        <p:spPr>
          <a:xfrm>
            <a:off x="814795" y="170942"/>
            <a:ext cx="7086415" cy="645541"/>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4700" u="none" cap="none" strike="noStrike">
                <a:solidFill>
                  <a:srgbClr val="4EBFD9"/>
                </a:solidFill>
                <a:latin typeface="League Spartan"/>
                <a:ea typeface="League Spartan"/>
                <a:cs typeface="League Spartan"/>
                <a:sym typeface="League Spartan"/>
              </a:rPr>
              <a:t>RESUMEN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49" name="Shape 449"/>
        <p:cNvGrpSpPr/>
        <p:nvPr/>
      </p:nvGrpSpPr>
      <p:grpSpPr>
        <a:xfrm>
          <a:off x="0" y="0"/>
          <a:ext cx="0" cy="0"/>
          <a:chOff x="0" y="0"/>
          <a:chExt cx="0" cy="0"/>
        </a:xfrm>
      </p:grpSpPr>
      <p:grpSp>
        <p:nvGrpSpPr>
          <p:cNvPr id="450" name="Google Shape;450;p24"/>
          <p:cNvGrpSpPr/>
          <p:nvPr/>
        </p:nvGrpSpPr>
        <p:grpSpPr>
          <a:xfrm>
            <a:off x="9484674" y="2774917"/>
            <a:ext cx="8990974" cy="2440091"/>
            <a:chOff x="0" y="-47625"/>
            <a:chExt cx="2186727" cy="593463"/>
          </a:xfrm>
        </p:grpSpPr>
        <p:sp>
          <p:nvSpPr>
            <p:cNvPr id="451" name="Google Shape;451;p2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452" name="Google Shape;452;p2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3" name="Google Shape;453;p24"/>
          <p:cNvGrpSpPr/>
          <p:nvPr/>
        </p:nvGrpSpPr>
        <p:grpSpPr>
          <a:xfrm>
            <a:off x="9484674" y="5238410"/>
            <a:ext cx="8990974" cy="2440091"/>
            <a:chOff x="0" y="-47625"/>
            <a:chExt cx="2186727" cy="593463"/>
          </a:xfrm>
        </p:grpSpPr>
        <p:sp>
          <p:nvSpPr>
            <p:cNvPr id="454" name="Google Shape;454;p2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455" name="Google Shape;455;p2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6" name="Google Shape;456;p24"/>
          <p:cNvGrpSpPr/>
          <p:nvPr/>
        </p:nvGrpSpPr>
        <p:grpSpPr>
          <a:xfrm>
            <a:off x="9484674" y="7646665"/>
            <a:ext cx="8990974" cy="2440091"/>
            <a:chOff x="0" y="-47625"/>
            <a:chExt cx="2186727" cy="593463"/>
          </a:xfrm>
        </p:grpSpPr>
        <p:sp>
          <p:nvSpPr>
            <p:cNvPr id="457" name="Google Shape;457;p2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458" name="Google Shape;458;p2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24"/>
          <p:cNvGrpSpPr/>
          <p:nvPr/>
        </p:nvGrpSpPr>
        <p:grpSpPr>
          <a:xfrm>
            <a:off x="9819121" y="2774633"/>
            <a:ext cx="2342742" cy="1965526"/>
            <a:chOff x="0" y="-47625"/>
            <a:chExt cx="569787" cy="478043"/>
          </a:xfrm>
        </p:grpSpPr>
        <p:sp>
          <p:nvSpPr>
            <p:cNvPr id="460" name="Google Shape;460;p2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461" name="Google Shape;461;p2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2" name="Google Shape;462;p24"/>
          <p:cNvGrpSpPr/>
          <p:nvPr/>
        </p:nvGrpSpPr>
        <p:grpSpPr>
          <a:xfrm>
            <a:off x="9819121" y="5238269"/>
            <a:ext cx="2342742" cy="1965526"/>
            <a:chOff x="0" y="-47625"/>
            <a:chExt cx="569787" cy="478043"/>
          </a:xfrm>
        </p:grpSpPr>
        <p:sp>
          <p:nvSpPr>
            <p:cNvPr id="463" name="Google Shape;463;p2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464" name="Google Shape;464;p2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5" name="Google Shape;465;p24"/>
          <p:cNvGrpSpPr/>
          <p:nvPr/>
        </p:nvGrpSpPr>
        <p:grpSpPr>
          <a:xfrm>
            <a:off x="9819121" y="7646666"/>
            <a:ext cx="2342742" cy="1965526"/>
            <a:chOff x="0" y="-47625"/>
            <a:chExt cx="569787" cy="478043"/>
          </a:xfrm>
        </p:grpSpPr>
        <p:sp>
          <p:nvSpPr>
            <p:cNvPr id="466" name="Google Shape;466;p2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467" name="Google Shape;467;p2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8" name="Google Shape;468;p24"/>
          <p:cNvGrpSpPr/>
          <p:nvPr/>
        </p:nvGrpSpPr>
        <p:grpSpPr>
          <a:xfrm>
            <a:off x="9484674" y="320807"/>
            <a:ext cx="8990974" cy="2440091"/>
            <a:chOff x="0" y="-47625"/>
            <a:chExt cx="2186727" cy="593463"/>
          </a:xfrm>
        </p:grpSpPr>
        <p:sp>
          <p:nvSpPr>
            <p:cNvPr id="469" name="Google Shape;469;p2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470" name="Google Shape;470;p2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1" name="Google Shape;471;p24"/>
          <p:cNvGrpSpPr/>
          <p:nvPr/>
        </p:nvGrpSpPr>
        <p:grpSpPr>
          <a:xfrm>
            <a:off x="9819121" y="320523"/>
            <a:ext cx="2342742" cy="1965526"/>
            <a:chOff x="0" y="-47625"/>
            <a:chExt cx="569787" cy="478043"/>
          </a:xfrm>
        </p:grpSpPr>
        <p:sp>
          <p:nvSpPr>
            <p:cNvPr id="472" name="Google Shape;472;p2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473" name="Google Shape;473;p2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4" name="Google Shape;474;p24"/>
          <p:cNvSpPr/>
          <p:nvPr/>
        </p:nvSpPr>
        <p:spPr>
          <a:xfrm>
            <a:off x="2664350" y="1785400"/>
            <a:ext cx="3750828" cy="3435858"/>
          </a:xfrm>
          <a:custGeom>
            <a:rect b="b" l="l" r="r" t="t"/>
            <a:pathLst>
              <a:path extrusionOk="0" h="4114800" w="4214413">
                <a:moveTo>
                  <a:pt x="0" y="0"/>
                </a:moveTo>
                <a:lnTo>
                  <a:pt x="4214413" y="0"/>
                </a:lnTo>
                <a:lnTo>
                  <a:pt x="4214413" y="4114800"/>
                </a:lnTo>
                <a:lnTo>
                  <a:pt x="0" y="4114800"/>
                </a:lnTo>
                <a:lnTo>
                  <a:pt x="0" y="0"/>
                </a:lnTo>
                <a:close/>
              </a:path>
            </a:pathLst>
          </a:custGeom>
          <a:blipFill rotWithShape="1">
            <a:blip r:embed="rId3">
              <a:alphaModFix/>
            </a:blip>
            <a:stretch>
              <a:fillRect b="0" l="0" r="0" t="0"/>
            </a:stretch>
          </a:blipFill>
          <a:ln>
            <a:noFill/>
          </a:ln>
        </p:spPr>
      </p:sp>
      <p:sp>
        <p:nvSpPr>
          <p:cNvPr id="475" name="Google Shape;475;p24"/>
          <p:cNvSpPr/>
          <p:nvPr/>
        </p:nvSpPr>
        <p:spPr>
          <a:xfrm>
            <a:off x="10186404" y="7911208"/>
            <a:ext cx="1632257" cy="1632257"/>
          </a:xfrm>
          <a:custGeom>
            <a:rect b="b" l="l" r="r" t="t"/>
            <a:pathLst>
              <a:path extrusionOk="0" h="1632257" w="1632257">
                <a:moveTo>
                  <a:pt x="0" y="0"/>
                </a:moveTo>
                <a:lnTo>
                  <a:pt x="1632257" y="0"/>
                </a:lnTo>
                <a:lnTo>
                  <a:pt x="1632257" y="1632257"/>
                </a:lnTo>
                <a:lnTo>
                  <a:pt x="0" y="1632257"/>
                </a:lnTo>
                <a:lnTo>
                  <a:pt x="0" y="0"/>
                </a:lnTo>
                <a:close/>
              </a:path>
            </a:pathLst>
          </a:custGeom>
          <a:blipFill rotWithShape="1">
            <a:blip r:embed="rId4">
              <a:alphaModFix/>
            </a:blip>
            <a:stretch>
              <a:fillRect b="0" l="0" r="0" t="0"/>
            </a:stretch>
          </a:blipFill>
          <a:ln>
            <a:noFill/>
          </a:ln>
        </p:spPr>
      </p:sp>
      <p:sp>
        <p:nvSpPr>
          <p:cNvPr id="476" name="Google Shape;476;p24"/>
          <p:cNvSpPr/>
          <p:nvPr/>
        </p:nvSpPr>
        <p:spPr>
          <a:xfrm>
            <a:off x="10002763" y="526148"/>
            <a:ext cx="1975459" cy="1691711"/>
          </a:xfrm>
          <a:custGeom>
            <a:rect b="b" l="l" r="r" t="t"/>
            <a:pathLst>
              <a:path extrusionOk="0" h="1691711" w="1975459">
                <a:moveTo>
                  <a:pt x="0" y="0"/>
                </a:moveTo>
                <a:lnTo>
                  <a:pt x="1975458" y="0"/>
                </a:lnTo>
                <a:lnTo>
                  <a:pt x="1975458" y="1691711"/>
                </a:lnTo>
                <a:lnTo>
                  <a:pt x="0" y="1691711"/>
                </a:lnTo>
                <a:lnTo>
                  <a:pt x="0" y="0"/>
                </a:lnTo>
                <a:close/>
              </a:path>
            </a:pathLst>
          </a:custGeom>
          <a:blipFill rotWithShape="1">
            <a:blip r:embed="rId5">
              <a:alphaModFix/>
            </a:blip>
            <a:stretch>
              <a:fillRect b="0" l="0" r="0" t="0"/>
            </a:stretch>
          </a:blipFill>
          <a:ln>
            <a:noFill/>
          </a:ln>
        </p:spPr>
      </p:sp>
      <p:sp>
        <p:nvSpPr>
          <p:cNvPr id="477" name="Google Shape;477;p24"/>
          <p:cNvSpPr/>
          <p:nvPr/>
        </p:nvSpPr>
        <p:spPr>
          <a:xfrm>
            <a:off x="10212746" y="5553052"/>
            <a:ext cx="1517393" cy="1517393"/>
          </a:xfrm>
          <a:custGeom>
            <a:rect b="b" l="l" r="r" t="t"/>
            <a:pathLst>
              <a:path extrusionOk="0" h="1517393" w="1517393">
                <a:moveTo>
                  <a:pt x="0" y="0"/>
                </a:moveTo>
                <a:lnTo>
                  <a:pt x="1517392" y="0"/>
                </a:lnTo>
                <a:lnTo>
                  <a:pt x="1517392" y="1517393"/>
                </a:lnTo>
                <a:lnTo>
                  <a:pt x="0" y="1517393"/>
                </a:lnTo>
                <a:lnTo>
                  <a:pt x="0" y="0"/>
                </a:lnTo>
                <a:close/>
              </a:path>
            </a:pathLst>
          </a:custGeom>
          <a:blipFill rotWithShape="1">
            <a:blip r:embed="rId6">
              <a:alphaModFix/>
            </a:blip>
            <a:stretch>
              <a:fillRect b="0" l="0" r="0" t="0"/>
            </a:stretch>
          </a:blipFill>
          <a:ln>
            <a:noFill/>
          </a:ln>
        </p:spPr>
      </p:sp>
      <p:sp>
        <p:nvSpPr>
          <p:cNvPr id="478" name="Google Shape;478;p24"/>
          <p:cNvSpPr txBox="1"/>
          <p:nvPr/>
        </p:nvSpPr>
        <p:spPr>
          <a:xfrm>
            <a:off x="228600" y="278765"/>
            <a:ext cx="8933400" cy="12681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3999" u="none" cap="none" strike="noStrike">
                <a:solidFill>
                  <a:srgbClr val="6CE5E8"/>
                </a:solidFill>
                <a:latin typeface="League Spartan"/>
                <a:ea typeface="League Spartan"/>
                <a:cs typeface="League Spartan"/>
                <a:sym typeface="League Spartan"/>
              </a:rPr>
              <a:t>RECOMENDACIONES FINALES Y PASOS A SEGUIR</a:t>
            </a:r>
            <a:endParaRPr/>
          </a:p>
        </p:txBody>
      </p:sp>
      <p:sp>
        <p:nvSpPr>
          <p:cNvPr id="479" name="Google Shape;479;p24"/>
          <p:cNvSpPr txBox="1"/>
          <p:nvPr/>
        </p:nvSpPr>
        <p:spPr>
          <a:xfrm>
            <a:off x="12276950" y="2794225"/>
            <a:ext cx="5944500" cy="2461500"/>
          </a:xfrm>
          <a:prstGeom prst="rect">
            <a:avLst/>
          </a:prstGeom>
          <a:noFill/>
          <a:ln>
            <a:noFill/>
          </a:ln>
        </p:spPr>
        <p:txBody>
          <a:bodyPr anchorCtr="0" anchor="t" bIns="0" lIns="0" spcFirstLastPara="1" rIns="0" wrap="square" tIns="0">
            <a:spAutoFit/>
          </a:bodyPr>
          <a:lstStyle/>
          <a:p>
            <a:pPr indent="0" lvl="0" marL="0" marR="0" rtl="0" algn="l">
              <a:lnSpc>
                <a:spcPct val="138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185373" lvl="1" marL="383446" marR="0" rtl="0" algn="l">
              <a:lnSpc>
                <a:spcPct val="139977"/>
              </a:lnSpc>
              <a:spcBef>
                <a:spcPts val="0"/>
              </a:spcBef>
              <a:spcAft>
                <a:spcPts val="0"/>
              </a:spcAft>
              <a:buClr>
                <a:srgbClr val="194A8D"/>
              </a:buClr>
              <a:buSzPts val="1676"/>
              <a:buFont typeface="Arial"/>
              <a:buChar char="•"/>
            </a:pPr>
            <a:r>
              <a:rPr b="0" i="0" lang="en-US" sz="1676" u="none" cap="none" strike="noStrike">
                <a:solidFill>
                  <a:srgbClr val="194A8D"/>
                </a:solidFill>
                <a:latin typeface="Arimo"/>
                <a:ea typeface="Arimo"/>
                <a:cs typeface="Arimo"/>
                <a:sym typeface="Arimo"/>
              </a:rPr>
              <a:t>Monitorear el rendimiento del modelo regularmente para asegurar su precisión y ajustar si es necesario.</a:t>
            </a:r>
            <a:endParaRPr sz="1300"/>
          </a:p>
          <a:p>
            <a:pPr indent="-185373" lvl="1" marL="383446" marR="0" rtl="0" algn="just">
              <a:lnSpc>
                <a:spcPct val="139977"/>
              </a:lnSpc>
              <a:spcBef>
                <a:spcPts val="0"/>
              </a:spcBef>
              <a:spcAft>
                <a:spcPts val="0"/>
              </a:spcAft>
              <a:buClr>
                <a:srgbClr val="194A8D"/>
              </a:buClr>
              <a:buSzPts val="1676"/>
              <a:buFont typeface="Arial"/>
              <a:buChar char="•"/>
            </a:pPr>
            <a:r>
              <a:rPr b="0" i="0" lang="en-US" sz="1676" u="none" cap="none" strike="noStrike">
                <a:solidFill>
                  <a:srgbClr val="194A8D"/>
                </a:solidFill>
                <a:latin typeface="Arimo"/>
                <a:ea typeface="Arimo"/>
                <a:cs typeface="Arimo"/>
                <a:sym typeface="Arimo"/>
              </a:rPr>
              <a:t>Mantener un seguimiento de los valores atípicos y revisar periódicamente para asegurar que sigan siendo ventas recurrentes legítimas.</a:t>
            </a:r>
            <a:endParaRPr sz="1300"/>
          </a:p>
          <a:p>
            <a:pPr indent="0" lvl="0" marL="0" marR="0" rtl="0" algn="l">
              <a:lnSpc>
                <a:spcPct val="139977"/>
              </a:lnSpc>
              <a:spcBef>
                <a:spcPts val="0"/>
              </a:spcBef>
              <a:spcAft>
                <a:spcPts val="0"/>
              </a:spcAft>
              <a:buNone/>
            </a:pPr>
            <a:r>
              <a:t/>
            </a:r>
            <a:endParaRPr b="0" i="0" sz="1776" u="none" cap="none" strike="noStrike">
              <a:solidFill>
                <a:srgbClr val="194A8D"/>
              </a:solidFill>
              <a:latin typeface="Arimo"/>
              <a:ea typeface="Arimo"/>
              <a:cs typeface="Arimo"/>
              <a:sym typeface="Arimo"/>
            </a:endParaRPr>
          </a:p>
        </p:txBody>
      </p:sp>
      <p:sp>
        <p:nvSpPr>
          <p:cNvPr id="480" name="Google Shape;480;p24"/>
          <p:cNvSpPr txBox="1"/>
          <p:nvPr/>
        </p:nvSpPr>
        <p:spPr>
          <a:xfrm>
            <a:off x="12194650" y="5305225"/>
            <a:ext cx="5944500" cy="2301600"/>
          </a:xfrm>
          <a:prstGeom prst="rect">
            <a:avLst/>
          </a:prstGeom>
          <a:noFill/>
          <a:ln>
            <a:noFill/>
          </a:ln>
        </p:spPr>
        <p:txBody>
          <a:bodyPr anchorCtr="0" anchor="t" bIns="0" lIns="0" spcFirstLastPara="1" rIns="0" wrap="square" tIns="0">
            <a:spAutoFit/>
          </a:bodyPr>
          <a:lstStyle/>
          <a:p>
            <a:pPr indent="0" lvl="0" marL="0" marR="0" rtl="0" algn="just">
              <a:lnSpc>
                <a:spcPct val="130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174579" lvl="1" marL="361857" marR="0" rtl="0" algn="just">
              <a:lnSpc>
                <a:spcPct val="139976"/>
              </a:lnSpc>
              <a:spcBef>
                <a:spcPts val="0"/>
              </a:spcBef>
              <a:spcAft>
                <a:spcPts val="0"/>
              </a:spcAft>
              <a:buClr>
                <a:srgbClr val="194A8D"/>
              </a:buClr>
              <a:buSzPts val="1576"/>
              <a:buFont typeface="Arial"/>
              <a:buChar char="•"/>
            </a:pPr>
            <a:r>
              <a:rPr b="0" i="0" lang="en-US" sz="1576" u="none" cap="none" strike="noStrike">
                <a:solidFill>
                  <a:srgbClr val="194A8D"/>
                </a:solidFill>
                <a:latin typeface="Arimo"/>
                <a:ea typeface="Arimo"/>
                <a:cs typeface="Arimo"/>
                <a:sym typeface="Arimo"/>
              </a:rPr>
              <a:t>de manera periódica la necesidad de incluir más datos o características para mejorar la precisión del modelo.</a:t>
            </a:r>
            <a:endParaRPr sz="1300"/>
          </a:p>
          <a:p>
            <a:pPr indent="-174579" lvl="1" marL="361857" marR="0" rtl="0" algn="just">
              <a:lnSpc>
                <a:spcPct val="139976"/>
              </a:lnSpc>
              <a:spcBef>
                <a:spcPts val="0"/>
              </a:spcBef>
              <a:spcAft>
                <a:spcPts val="0"/>
              </a:spcAft>
              <a:buClr>
                <a:srgbClr val="194A8D"/>
              </a:buClr>
              <a:buSzPts val="1576"/>
              <a:buFont typeface="Arial"/>
              <a:buChar char="•"/>
            </a:pPr>
            <a:r>
              <a:rPr b="0" i="0" lang="en-US" sz="1576" u="none" cap="none" strike="noStrike">
                <a:solidFill>
                  <a:srgbClr val="194A8D"/>
                </a:solidFill>
                <a:latin typeface="Arimo"/>
                <a:ea typeface="Arimo"/>
                <a:cs typeface="Arimo"/>
                <a:sym typeface="Arimo"/>
              </a:rPr>
              <a:t>Considerar la posibilidad de usar Random Forest para escenarios específicos donde la robustez y la capacidad de manejar complejidad son más importantes que la rapidez</a:t>
            </a:r>
            <a:endParaRPr sz="1300"/>
          </a:p>
          <a:p>
            <a:pPr indent="0" lvl="0" marL="0" marR="0" rtl="0" algn="just">
              <a:lnSpc>
                <a:spcPct val="139976"/>
              </a:lnSpc>
              <a:spcBef>
                <a:spcPts val="0"/>
              </a:spcBef>
              <a:spcAft>
                <a:spcPts val="0"/>
              </a:spcAft>
              <a:buNone/>
            </a:pPr>
            <a:r>
              <a:t/>
            </a:r>
            <a:endParaRPr b="0" i="0" sz="1576" u="none" cap="none" strike="noStrike">
              <a:solidFill>
                <a:srgbClr val="194A8D"/>
              </a:solidFill>
              <a:latin typeface="Arimo"/>
              <a:ea typeface="Arimo"/>
              <a:cs typeface="Arimo"/>
              <a:sym typeface="Arimo"/>
            </a:endParaRPr>
          </a:p>
        </p:txBody>
      </p:sp>
      <p:sp>
        <p:nvSpPr>
          <p:cNvPr id="481" name="Google Shape;481;p24"/>
          <p:cNvSpPr txBox="1"/>
          <p:nvPr/>
        </p:nvSpPr>
        <p:spPr>
          <a:xfrm>
            <a:off x="13671425" y="7642450"/>
            <a:ext cx="4678800" cy="2871000"/>
          </a:xfrm>
          <a:prstGeom prst="rect">
            <a:avLst/>
          </a:prstGeom>
          <a:noFill/>
          <a:ln>
            <a:noFill/>
          </a:ln>
        </p:spPr>
        <p:txBody>
          <a:bodyPr anchorCtr="0" anchor="t" bIns="0" lIns="0" spcFirstLastPara="1" rIns="0" wrap="square" tIns="0">
            <a:spAutoFit/>
          </a:bodyPr>
          <a:lstStyle/>
          <a:p>
            <a:pPr indent="0" lvl="0" marL="0" marR="0" rtl="0" algn="just">
              <a:lnSpc>
                <a:spcPct val="139977"/>
              </a:lnSpc>
              <a:spcBef>
                <a:spcPts val="0"/>
              </a:spcBef>
              <a:spcAft>
                <a:spcPts val="0"/>
              </a:spcAft>
              <a:buNone/>
            </a:pPr>
            <a:r>
              <a:t/>
            </a:r>
            <a:endParaRPr/>
          </a:p>
          <a:p>
            <a:pPr indent="-191723" lvl="1" marL="383446" marR="0" rtl="0" algn="just">
              <a:lnSpc>
                <a:spcPct val="139977"/>
              </a:lnSpc>
              <a:spcBef>
                <a:spcPts val="0"/>
              </a:spcBef>
              <a:spcAft>
                <a:spcPts val="0"/>
              </a:spcAft>
              <a:buClr>
                <a:srgbClr val="194A8D"/>
              </a:buClr>
              <a:buSzPts val="1776"/>
              <a:buFont typeface="Arial"/>
              <a:buChar char="•"/>
            </a:pPr>
            <a:r>
              <a:rPr b="0" i="0" lang="en-US" sz="1776" u="none" cap="none" strike="noStrike">
                <a:solidFill>
                  <a:srgbClr val="194A8D"/>
                </a:solidFill>
                <a:latin typeface="Arimo"/>
                <a:ea typeface="Arimo"/>
                <a:cs typeface="Arimo"/>
                <a:sym typeface="Arimo"/>
              </a:rPr>
              <a:t>Support Vector Machines (SVM)</a:t>
            </a:r>
            <a:endParaRPr/>
          </a:p>
          <a:p>
            <a:pPr indent="-191723" lvl="1" marL="383446" marR="0" rtl="0" algn="just">
              <a:lnSpc>
                <a:spcPct val="139977"/>
              </a:lnSpc>
              <a:spcBef>
                <a:spcPts val="0"/>
              </a:spcBef>
              <a:spcAft>
                <a:spcPts val="0"/>
              </a:spcAft>
              <a:buClr>
                <a:srgbClr val="194A8D"/>
              </a:buClr>
              <a:buSzPts val="1776"/>
              <a:buFont typeface="Arial"/>
              <a:buChar char="•"/>
            </a:pPr>
            <a:r>
              <a:rPr b="0" i="0" lang="en-US" sz="1776" u="none" cap="none" strike="noStrike">
                <a:solidFill>
                  <a:srgbClr val="194A8D"/>
                </a:solidFill>
                <a:latin typeface="Arimo"/>
                <a:ea typeface="Arimo"/>
                <a:cs typeface="Arimo"/>
                <a:sym typeface="Arimo"/>
              </a:rPr>
              <a:t>Gradient Boosting Machines (GBM)</a:t>
            </a:r>
            <a:endParaRPr/>
          </a:p>
          <a:p>
            <a:pPr indent="-191723" lvl="1" marL="383446" marR="0" rtl="0" algn="just">
              <a:lnSpc>
                <a:spcPct val="139977"/>
              </a:lnSpc>
              <a:spcBef>
                <a:spcPts val="0"/>
              </a:spcBef>
              <a:spcAft>
                <a:spcPts val="0"/>
              </a:spcAft>
              <a:buClr>
                <a:srgbClr val="194A8D"/>
              </a:buClr>
              <a:buSzPts val="1776"/>
              <a:buFont typeface="Arial"/>
              <a:buChar char="•"/>
            </a:pPr>
            <a:r>
              <a:rPr b="0" i="0" lang="en-US" sz="1776" u="none" cap="none" strike="noStrike">
                <a:solidFill>
                  <a:srgbClr val="194A8D"/>
                </a:solidFill>
                <a:latin typeface="Arimo"/>
                <a:ea typeface="Arimo"/>
                <a:cs typeface="Arimo"/>
                <a:sym typeface="Arimo"/>
              </a:rPr>
              <a:t>Neural Networks (Redes Neuronales)</a:t>
            </a:r>
            <a:endParaRPr/>
          </a:p>
          <a:p>
            <a:pPr indent="-191723" lvl="1" marL="383446" marR="0" rtl="0" algn="just">
              <a:lnSpc>
                <a:spcPct val="139977"/>
              </a:lnSpc>
              <a:spcBef>
                <a:spcPts val="0"/>
              </a:spcBef>
              <a:spcAft>
                <a:spcPts val="0"/>
              </a:spcAft>
              <a:buClr>
                <a:srgbClr val="194A8D"/>
              </a:buClr>
              <a:buSzPts val="1776"/>
              <a:buFont typeface="Arial"/>
              <a:buChar char="•"/>
            </a:pPr>
            <a:r>
              <a:rPr b="0" i="0" lang="en-US" sz="1776" u="none" cap="none" strike="noStrike">
                <a:solidFill>
                  <a:srgbClr val="194A8D"/>
                </a:solidFill>
                <a:latin typeface="Arimo"/>
                <a:ea typeface="Arimo"/>
                <a:cs typeface="Arimo"/>
                <a:sym typeface="Arimo"/>
              </a:rPr>
              <a:t>K-Nearest Neighbors (KNN)</a:t>
            </a:r>
            <a:endParaRPr/>
          </a:p>
          <a:p>
            <a:pPr indent="-191723" lvl="1" marL="383446" marR="0" rtl="0" algn="just">
              <a:lnSpc>
                <a:spcPct val="139977"/>
              </a:lnSpc>
              <a:spcBef>
                <a:spcPts val="0"/>
              </a:spcBef>
              <a:spcAft>
                <a:spcPts val="0"/>
              </a:spcAft>
              <a:buClr>
                <a:srgbClr val="194A8D"/>
              </a:buClr>
              <a:buSzPts val="1776"/>
              <a:buFont typeface="Arial"/>
              <a:buChar char="•"/>
            </a:pPr>
            <a:r>
              <a:rPr b="0" i="0" lang="en-US" sz="1776" u="none" cap="none" strike="noStrike">
                <a:solidFill>
                  <a:srgbClr val="194A8D"/>
                </a:solidFill>
                <a:latin typeface="Arimo"/>
                <a:ea typeface="Arimo"/>
                <a:cs typeface="Arimo"/>
                <a:sym typeface="Arimo"/>
              </a:rPr>
              <a:t>XGBoost</a:t>
            </a:r>
            <a:endParaRPr/>
          </a:p>
          <a:p>
            <a:pPr indent="0" lvl="0" marL="0" marR="0" rtl="0" algn="just">
              <a:lnSpc>
                <a:spcPct val="139977"/>
              </a:lnSpc>
              <a:spcBef>
                <a:spcPts val="0"/>
              </a:spcBef>
              <a:spcAft>
                <a:spcPts val="0"/>
              </a:spcAft>
              <a:buNone/>
            </a:pPr>
            <a:r>
              <a:t/>
            </a:r>
            <a:endParaRPr b="0" i="0" sz="1776" u="none" cap="none" strike="noStrike">
              <a:solidFill>
                <a:srgbClr val="194A8D"/>
              </a:solidFill>
              <a:latin typeface="Arimo"/>
              <a:ea typeface="Arimo"/>
              <a:cs typeface="Arimo"/>
              <a:sym typeface="Arimo"/>
            </a:endParaRPr>
          </a:p>
          <a:p>
            <a:pPr indent="0" lvl="0" marL="0" marR="0" rtl="0" algn="just">
              <a:lnSpc>
                <a:spcPct val="139977"/>
              </a:lnSpc>
              <a:spcBef>
                <a:spcPts val="0"/>
              </a:spcBef>
              <a:spcAft>
                <a:spcPts val="0"/>
              </a:spcAft>
              <a:buNone/>
            </a:pPr>
            <a:r>
              <a:t/>
            </a:r>
            <a:endParaRPr b="0" i="0" sz="1776" u="none" cap="none" strike="noStrike">
              <a:solidFill>
                <a:srgbClr val="194A8D"/>
              </a:solidFill>
              <a:latin typeface="Arimo"/>
              <a:ea typeface="Arimo"/>
              <a:cs typeface="Arimo"/>
              <a:sym typeface="Arimo"/>
            </a:endParaRPr>
          </a:p>
        </p:txBody>
      </p:sp>
      <p:sp>
        <p:nvSpPr>
          <p:cNvPr id="482" name="Google Shape;482;p24"/>
          <p:cNvSpPr txBox="1"/>
          <p:nvPr/>
        </p:nvSpPr>
        <p:spPr>
          <a:xfrm>
            <a:off x="291136" y="5354517"/>
            <a:ext cx="8774700" cy="4794300"/>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0" i="0" lang="en-US" sz="1899" u="none" cap="none" strike="noStrike">
                <a:solidFill>
                  <a:srgbClr val="EFF3FA"/>
                </a:solidFill>
                <a:latin typeface="Arimo"/>
                <a:ea typeface="Arimo"/>
                <a:cs typeface="Arimo"/>
                <a:sym typeface="Arimo"/>
              </a:rPr>
              <a:t>Para predecir las ventas y costos de diferentes tipos de tiendas de supermercado, se elige como mejor opción el modelo de Regresión Lineal debido a su tiempo de ejecución más bajo y su alta capacidad explicativa. Aunque el Random Forest también ofrece buena precisión y robustez, su tiempo de ejecución es más alto, lo que puede ser un factor limitante en situaciones donde la velocidad es crucial.</a:t>
            </a:r>
            <a:endParaRPr/>
          </a:p>
          <a:p>
            <a:pPr indent="0" lvl="0" marL="0" marR="0" rtl="0" algn="just">
              <a:lnSpc>
                <a:spcPct val="140021"/>
              </a:lnSpc>
              <a:spcBef>
                <a:spcPts val="0"/>
              </a:spcBef>
              <a:spcAft>
                <a:spcPts val="0"/>
              </a:spcAft>
              <a:buNone/>
            </a:pPr>
            <a:r>
              <a:rPr b="0" i="0" lang="en-US" sz="1899" u="none" cap="none" strike="noStrike">
                <a:solidFill>
                  <a:srgbClr val="EFF3FA"/>
                </a:solidFill>
                <a:latin typeface="Arimo"/>
                <a:ea typeface="Arimo"/>
                <a:cs typeface="Arimo"/>
                <a:sym typeface="Arimo"/>
              </a:rPr>
              <a:t>Para escenarios donde la robustez es más importante que el tiempo de ejecución, el Random Forest puede ser una excelente alternativa, especialmente cuando se maneja la complejidad de los datos que pueden incluir múltiples factores como ubicación, tamaño de la tienda, productos y </a:t>
            </a:r>
            <a:r>
              <a:rPr lang="en-US" sz="1899">
                <a:solidFill>
                  <a:srgbClr val="EFF3FA"/>
                </a:solidFill>
                <a:latin typeface="Arimo"/>
                <a:ea typeface="Arimo"/>
                <a:cs typeface="Arimo"/>
                <a:sym typeface="Arimo"/>
              </a:rPr>
              <a:t>categorías</a:t>
            </a:r>
            <a:r>
              <a:rPr b="0" i="0" lang="en-US" sz="1899" u="none" cap="none" strike="noStrike">
                <a:solidFill>
                  <a:srgbClr val="EFF3FA"/>
                </a:solidFill>
                <a:latin typeface="Arimo"/>
                <a:ea typeface="Arimo"/>
                <a:cs typeface="Arimo"/>
                <a:sym typeface="Arimo"/>
              </a:rPr>
              <a:t> de tipos de tienda o producto para analizar estos comportamientos dentro de cada departamento o división de ventas.</a:t>
            </a:r>
            <a:endParaRPr/>
          </a:p>
        </p:txBody>
      </p:sp>
      <p:sp>
        <p:nvSpPr>
          <p:cNvPr id="483" name="Google Shape;483;p24"/>
          <p:cNvSpPr txBox="1"/>
          <p:nvPr/>
        </p:nvSpPr>
        <p:spPr>
          <a:xfrm>
            <a:off x="12528428" y="678979"/>
            <a:ext cx="5759572" cy="1574139"/>
          </a:xfrm>
          <a:prstGeom prst="rect">
            <a:avLst/>
          </a:prstGeom>
          <a:noFill/>
          <a:ln>
            <a:noFill/>
          </a:ln>
        </p:spPr>
        <p:txBody>
          <a:bodyPr anchorCtr="0" anchor="t" bIns="0" lIns="0" spcFirstLastPara="1" rIns="0" wrap="square" tIns="0">
            <a:spAutoFit/>
          </a:bodyPr>
          <a:lstStyle/>
          <a:p>
            <a:pPr indent="0" lvl="0" marL="0" marR="0" rtl="0" algn="l">
              <a:lnSpc>
                <a:spcPct val="138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191723" lvl="1" marL="383446" marR="0" rtl="0" algn="l">
              <a:lnSpc>
                <a:spcPct val="139977"/>
              </a:lnSpc>
              <a:spcBef>
                <a:spcPts val="0"/>
              </a:spcBef>
              <a:spcAft>
                <a:spcPts val="0"/>
              </a:spcAft>
              <a:buClr>
                <a:srgbClr val="194A8D"/>
              </a:buClr>
              <a:buSzPts val="1776"/>
              <a:buFont typeface="Arial"/>
              <a:buChar char="•"/>
            </a:pPr>
            <a:r>
              <a:rPr b="0" i="0" lang="en-US" sz="1776" u="none" cap="none" strike="noStrike">
                <a:solidFill>
                  <a:srgbClr val="194A8D"/>
                </a:solidFill>
                <a:latin typeface="Arimo"/>
                <a:ea typeface="Arimo"/>
                <a:cs typeface="Arimo"/>
                <a:sym typeface="Arimo"/>
              </a:rPr>
              <a:t>Desplegar el modelo de Regresión Lineal en el entorno de producción para predicciones en tiempo real.</a:t>
            </a:r>
            <a:endParaRPr/>
          </a:p>
          <a:p>
            <a:pPr indent="0" lvl="0" marL="0" marR="0" rtl="0" algn="l">
              <a:lnSpc>
                <a:spcPct val="139977"/>
              </a:lnSpc>
              <a:spcBef>
                <a:spcPts val="0"/>
              </a:spcBef>
              <a:spcAft>
                <a:spcPts val="0"/>
              </a:spcAft>
              <a:buNone/>
            </a:pPr>
            <a:r>
              <a:t/>
            </a:r>
            <a:endParaRPr b="0" i="0" sz="1776" u="none" cap="none" strike="noStrike">
              <a:solidFill>
                <a:srgbClr val="194A8D"/>
              </a:solidFill>
              <a:latin typeface="Arimo"/>
              <a:ea typeface="Arimo"/>
              <a:cs typeface="Arimo"/>
              <a:sym typeface="Arimo"/>
            </a:endParaRPr>
          </a:p>
        </p:txBody>
      </p:sp>
      <p:sp>
        <p:nvSpPr>
          <p:cNvPr id="484" name="Google Shape;484;p24"/>
          <p:cNvSpPr txBox="1"/>
          <p:nvPr/>
        </p:nvSpPr>
        <p:spPr>
          <a:xfrm>
            <a:off x="9352555" y="2351958"/>
            <a:ext cx="3746634" cy="33274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0000FF"/>
                </a:solidFill>
                <a:latin typeface="Arimo"/>
                <a:ea typeface="Arimo"/>
                <a:cs typeface="Arimo"/>
                <a:sym typeface="Arimo"/>
              </a:rPr>
              <a:t>Implementación del Modelo</a:t>
            </a:r>
            <a:endParaRPr/>
          </a:p>
        </p:txBody>
      </p:sp>
      <p:sp>
        <p:nvSpPr>
          <p:cNvPr id="485" name="Google Shape;485;p24"/>
          <p:cNvSpPr txBox="1"/>
          <p:nvPr/>
        </p:nvSpPr>
        <p:spPr>
          <a:xfrm>
            <a:off x="9603915" y="4806835"/>
            <a:ext cx="3136200" cy="2922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4110FF"/>
                </a:solidFill>
                <a:latin typeface="Arimo"/>
                <a:ea typeface="Arimo"/>
                <a:cs typeface="Arimo"/>
                <a:sym typeface="Arimo"/>
              </a:rPr>
              <a:t>Monitoreo y Mantenimiento</a:t>
            </a:r>
            <a:endParaRPr/>
          </a:p>
        </p:txBody>
      </p:sp>
      <p:sp>
        <p:nvSpPr>
          <p:cNvPr id="486" name="Google Shape;486;p24"/>
          <p:cNvSpPr txBox="1"/>
          <p:nvPr/>
        </p:nvSpPr>
        <p:spPr>
          <a:xfrm>
            <a:off x="9554673" y="7232370"/>
            <a:ext cx="2895719" cy="33274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4110FF"/>
                </a:solidFill>
                <a:latin typeface="Arimo"/>
                <a:ea typeface="Arimo"/>
                <a:cs typeface="Arimo"/>
                <a:sym typeface="Arimo"/>
              </a:rPr>
              <a:t>Consideraciones Futuras</a:t>
            </a:r>
            <a:endParaRPr/>
          </a:p>
        </p:txBody>
      </p:sp>
      <p:sp>
        <p:nvSpPr>
          <p:cNvPr id="487" name="Google Shape;487;p24"/>
          <p:cNvSpPr txBox="1"/>
          <p:nvPr/>
        </p:nvSpPr>
        <p:spPr>
          <a:xfrm>
            <a:off x="9541824" y="9707442"/>
            <a:ext cx="4236000" cy="2922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1" i="0" lang="en-US" sz="1899" u="none" cap="none" strike="noStrike">
                <a:solidFill>
                  <a:srgbClr val="4110FF"/>
                </a:solidFill>
                <a:latin typeface="Arimo"/>
                <a:ea typeface="Arimo"/>
                <a:cs typeface="Arimo"/>
                <a:sym typeface="Arimo"/>
              </a:rPr>
              <a:t>Otros modelos de Machine Learnin</a:t>
            </a:r>
            <a:r>
              <a:rPr b="1" lang="en-US" sz="1899">
                <a:solidFill>
                  <a:srgbClr val="4110FF"/>
                </a:solidFill>
                <a:latin typeface="Arimo"/>
                <a:ea typeface="Arimo"/>
                <a:cs typeface="Arimo"/>
                <a:sym typeface="Arimo"/>
              </a:rPr>
              <a:t>g</a:t>
            </a:r>
            <a:endParaRPr/>
          </a:p>
        </p:txBody>
      </p:sp>
      <p:pic>
        <p:nvPicPr>
          <p:cNvPr id="488" name="Google Shape;488;p24"/>
          <p:cNvPicPr preferRelativeResize="0"/>
          <p:nvPr/>
        </p:nvPicPr>
        <p:blipFill>
          <a:blip r:embed="rId7">
            <a:alphaModFix/>
          </a:blip>
          <a:stretch>
            <a:fillRect/>
          </a:stretch>
        </p:blipFill>
        <p:spPr>
          <a:xfrm>
            <a:off x="9819125" y="3005350"/>
            <a:ext cx="2197525" cy="1691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92" name="Shape 492"/>
        <p:cNvGrpSpPr/>
        <p:nvPr/>
      </p:nvGrpSpPr>
      <p:grpSpPr>
        <a:xfrm>
          <a:off x="0" y="0"/>
          <a:ext cx="0" cy="0"/>
          <a:chOff x="0" y="0"/>
          <a:chExt cx="0" cy="0"/>
        </a:xfrm>
      </p:grpSpPr>
      <p:sp>
        <p:nvSpPr>
          <p:cNvPr id="493" name="Google Shape;493;p25"/>
          <p:cNvSpPr/>
          <p:nvPr/>
        </p:nvSpPr>
        <p:spPr>
          <a:xfrm>
            <a:off x="6635353"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sp>
      <p:sp>
        <p:nvSpPr>
          <p:cNvPr id="494" name="Google Shape;494;p25"/>
          <p:cNvSpPr/>
          <p:nvPr/>
        </p:nvSpPr>
        <p:spPr>
          <a:xfrm>
            <a:off x="14081354" y="1028700"/>
            <a:ext cx="4282420" cy="8229600"/>
          </a:xfrm>
          <a:custGeom>
            <a:rect b="b" l="l" r="r" t="t"/>
            <a:pathLst>
              <a:path extrusionOk="0" h="8229600" w="4282420">
                <a:moveTo>
                  <a:pt x="0" y="0"/>
                </a:moveTo>
                <a:lnTo>
                  <a:pt x="4282420" y="0"/>
                </a:lnTo>
                <a:lnTo>
                  <a:pt x="4282420" y="8229600"/>
                </a:lnTo>
                <a:lnTo>
                  <a:pt x="0" y="8229600"/>
                </a:lnTo>
                <a:lnTo>
                  <a:pt x="0" y="0"/>
                </a:lnTo>
                <a:close/>
              </a:path>
            </a:pathLst>
          </a:custGeom>
          <a:blipFill rotWithShape="1">
            <a:blip r:embed="rId4">
              <a:alphaModFix/>
            </a:blip>
            <a:stretch>
              <a:fillRect b="0" l="0" r="0" t="0"/>
            </a:stretch>
          </a:blipFill>
          <a:ln>
            <a:noFill/>
          </a:ln>
        </p:spPr>
      </p:sp>
      <p:sp>
        <p:nvSpPr>
          <p:cNvPr id="495" name="Google Shape;495;p25"/>
          <p:cNvSpPr/>
          <p:nvPr/>
        </p:nvSpPr>
        <p:spPr>
          <a:xfrm flipH="1">
            <a:off x="0" y="1028700"/>
            <a:ext cx="4282420" cy="8229600"/>
          </a:xfrm>
          <a:custGeom>
            <a:rect b="b" l="l" r="r" t="t"/>
            <a:pathLst>
              <a:path extrusionOk="0" h="8229600" w="4282420">
                <a:moveTo>
                  <a:pt x="4282420" y="0"/>
                </a:moveTo>
                <a:lnTo>
                  <a:pt x="0" y="0"/>
                </a:lnTo>
                <a:lnTo>
                  <a:pt x="0" y="8229600"/>
                </a:lnTo>
                <a:lnTo>
                  <a:pt x="4282420" y="8229600"/>
                </a:lnTo>
                <a:lnTo>
                  <a:pt x="4282420" y="0"/>
                </a:lnTo>
                <a:close/>
              </a:path>
            </a:pathLst>
          </a:custGeom>
          <a:blipFill rotWithShape="1">
            <a:blip r:embed="rId4">
              <a:alphaModFix/>
            </a:blip>
            <a:stretch>
              <a:fillRect b="0" l="0" r="0" t="0"/>
            </a:stretch>
          </a:blipFill>
          <a:ln>
            <a:noFill/>
          </a:ln>
        </p:spPr>
      </p:sp>
      <p:sp>
        <p:nvSpPr>
          <p:cNvPr id="496" name="Google Shape;496;p25"/>
          <p:cNvSpPr txBox="1"/>
          <p:nvPr/>
        </p:nvSpPr>
        <p:spPr>
          <a:xfrm>
            <a:off x="4742836" y="2193739"/>
            <a:ext cx="9030600" cy="1914600"/>
          </a:xfrm>
          <a:prstGeom prst="rect">
            <a:avLst/>
          </a:prstGeom>
          <a:noFill/>
          <a:ln>
            <a:noFill/>
          </a:ln>
        </p:spPr>
        <p:txBody>
          <a:bodyPr anchorCtr="0" anchor="t" bIns="0" lIns="0" spcFirstLastPara="1" rIns="0" wrap="square" tIns="0">
            <a:spAutoFit/>
          </a:bodyPr>
          <a:lstStyle/>
          <a:p>
            <a:pPr indent="0" lvl="0" marL="0" marR="0" rtl="0" algn="ctr">
              <a:lnSpc>
                <a:spcPct val="105997"/>
              </a:lnSpc>
              <a:spcBef>
                <a:spcPts val="0"/>
              </a:spcBef>
              <a:spcAft>
                <a:spcPts val="0"/>
              </a:spcAft>
              <a:buNone/>
            </a:pPr>
            <a:r>
              <a:rPr b="0" i="0" lang="en-US" sz="12438" u="none" cap="none" strike="noStrike">
                <a:solidFill>
                  <a:srgbClr val="FFFFFF"/>
                </a:solidFill>
                <a:latin typeface="League Spartan"/>
                <a:ea typeface="League Spartan"/>
                <a:cs typeface="League Spartan"/>
                <a:sym typeface="League Spartan"/>
              </a:rPr>
              <a:t>THANK YOU</a:t>
            </a:r>
            <a:endParaRPr/>
          </a:p>
        </p:txBody>
      </p:sp>
      <p:sp>
        <p:nvSpPr>
          <p:cNvPr id="497" name="Google Shape;497;p25"/>
          <p:cNvSpPr/>
          <p:nvPr/>
        </p:nvSpPr>
        <p:spPr>
          <a:xfrm>
            <a:off x="0"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sp>
      <p:sp>
        <p:nvSpPr>
          <p:cNvPr id="498" name="Google Shape;498;p25"/>
          <p:cNvSpPr/>
          <p:nvPr/>
        </p:nvSpPr>
        <p:spPr>
          <a:xfrm>
            <a:off x="13270706"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sp>
      <p:sp>
        <p:nvSpPr>
          <p:cNvPr id="499" name="Google Shape;499;p25"/>
          <p:cNvSpPr/>
          <p:nvPr/>
        </p:nvSpPr>
        <p:spPr>
          <a:xfrm>
            <a:off x="8278001" y="647700"/>
            <a:ext cx="1731997" cy="1499565"/>
          </a:xfrm>
          <a:custGeom>
            <a:rect b="b" l="l" r="r" t="t"/>
            <a:pathLst>
              <a:path extrusionOk="0" h="1499565" w="1731997">
                <a:moveTo>
                  <a:pt x="0" y="0"/>
                </a:moveTo>
                <a:lnTo>
                  <a:pt x="1731998" y="0"/>
                </a:lnTo>
                <a:lnTo>
                  <a:pt x="1731998" y="1499565"/>
                </a:lnTo>
                <a:lnTo>
                  <a:pt x="0" y="1499565"/>
                </a:lnTo>
                <a:lnTo>
                  <a:pt x="0" y="0"/>
                </a:lnTo>
                <a:close/>
              </a:path>
            </a:pathLst>
          </a:custGeom>
          <a:blipFill rotWithShape="1">
            <a:blip r:embed="rId5">
              <a:alphaModFix/>
            </a:blip>
            <a:stretch>
              <a:fillRect b="0" l="0" r="0" t="0"/>
            </a:stretch>
          </a:blipFill>
          <a:ln>
            <a:noFill/>
          </a:ln>
        </p:spPr>
      </p:sp>
      <p:pic>
        <p:nvPicPr>
          <p:cNvPr descr="Éxito en el negocio Stock de Foto gratis - Public Domain Pictures" id="500" name="Google Shape;500;p25"/>
          <p:cNvPicPr preferRelativeResize="0"/>
          <p:nvPr/>
        </p:nvPicPr>
        <p:blipFill>
          <a:blip r:embed="rId6">
            <a:alphaModFix/>
          </a:blip>
          <a:stretch>
            <a:fillRect/>
          </a:stretch>
        </p:blipFill>
        <p:spPr>
          <a:xfrm>
            <a:off x="5068344" y="4154815"/>
            <a:ext cx="8227099" cy="529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10" name="Shape 110"/>
        <p:cNvGrpSpPr/>
        <p:nvPr/>
      </p:nvGrpSpPr>
      <p:grpSpPr>
        <a:xfrm>
          <a:off x="0" y="0"/>
          <a:ext cx="0" cy="0"/>
          <a:chOff x="0" y="0"/>
          <a:chExt cx="0" cy="0"/>
        </a:xfrm>
      </p:grpSpPr>
      <p:sp>
        <p:nvSpPr>
          <p:cNvPr id="111" name="Google Shape;111;p3"/>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112" name="Google Shape;112;p3"/>
          <p:cNvSpPr txBox="1"/>
          <p:nvPr/>
        </p:nvSpPr>
        <p:spPr>
          <a:xfrm>
            <a:off x="1750541" y="609869"/>
            <a:ext cx="14787000" cy="12567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8165" u="none" cap="none" strike="noStrike">
                <a:solidFill>
                  <a:srgbClr val="FFFFFF"/>
                </a:solidFill>
                <a:latin typeface="League Spartan"/>
                <a:ea typeface="League Spartan"/>
                <a:cs typeface="League Spartan"/>
                <a:sym typeface="League Spartan"/>
              </a:rPr>
              <a:t>INTRODUCCIÓN</a:t>
            </a:r>
            <a:endParaRPr/>
          </a:p>
        </p:txBody>
      </p:sp>
      <p:sp>
        <p:nvSpPr>
          <p:cNvPr id="113" name="Google Shape;113;p3"/>
          <p:cNvSpPr txBox="1"/>
          <p:nvPr/>
        </p:nvSpPr>
        <p:spPr>
          <a:xfrm>
            <a:off x="236600" y="2134130"/>
            <a:ext cx="17814900" cy="4551000"/>
          </a:xfrm>
          <a:prstGeom prst="rect">
            <a:avLst/>
          </a:prstGeom>
          <a:noFill/>
          <a:ln>
            <a:noFill/>
          </a:ln>
        </p:spPr>
        <p:txBody>
          <a:bodyPr anchorCtr="0" anchor="t" bIns="0" lIns="0" spcFirstLastPara="1" rIns="0" wrap="square" tIns="0">
            <a:spAutoFit/>
          </a:bodyPr>
          <a:lstStyle/>
          <a:p>
            <a:pPr indent="0" lvl="0" marL="0" marR="0" rtl="0" algn="just">
              <a:lnSpc>
                <a:spcPct val="105981"/>
              </a:lnSpc>
              <a:spcBef>
                <a:spcPts val="0"/>
              </a:spcBef>
              <a:spcAft>
                <a:spcPts val="0"/>
              </a:spcAft>
              <a:buNone/>
            </a:pPr>
            <a:r>
              <a:rPr b="0" i="0" lang="en-US" sz="3512" u="none" cap="none" strike="noStrike">
                <a:solidFill>
                  <a:srgbClr val="FFFFFF"/>
                </a:solidFill>
                <a:latin typeface="Arimo"/>
                <a:ea typeface="Arimo"/>
                <a:cs typeface="Arimo"/>
                <a:sym typeface="Arimo"/>
              </a:rPr>
              <a:t>A continuación presentamos una recolección del conjunto de datos comerciales para una cadena de supermercados, compuesto por 40 columnas que nos permiten explorar diversas hipótesis relacionadas con el comportamiento de los clientes, las ventas, costos operativos, unidades de negocio y productos. Este proyecto tiene como objetivo proporcionar una exploración profunda de los factores que influyen en las ventas unitarias y los costos asociados en diferentes mercados, ayudando a las tiendas a optimizar sus estrategias de mercadeo, segmentación de clientes y optimización de sus tiendas y productos.</a:t>
            </a:r>
            <a:endParaRPr sz="1100"/>
          </a:p>
        </p:txBody>
      </p:sp>
      <p:sp>
        <p:nvSpPr>
          <p:cNvPr id="114" name="Google Shape;114;p3"/>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pic>
        <p:nvPicPr>
          <p:cNvPr id="115" name="Google Shape;115;p3"/>
          <p:cNvPicPr preferRelativeResize="0"/>
          <p:nvPr/>
        </p:nvPicPr>
        <p:blipFill rotWithShape="1">
          <a:blip r:embed="rId4">
            <a:alphaModFix/>
          </a:blip>
          <a:srcRect b="0" l="0" r="0" t="0"/>
          <a:stretch/>
        </p:blipFill>
        <p:spPr>
          <a:xfrm>
            <a:off x="13269650" y="6589774"/>
            <a:ext cx="3761775" cy="3729775"/>
          </a:xfrm>
          <a:prstGeom prst="rect">
            <a:avLst/>
          </a:prstGeom>
          <a:noFill/>
          <a:ln>
            <a:noFill/>
          </a:ln>
        </p:spPr>
      </p:pic>
      <p:sp>
        <p:nvSpPr>
          <p:cNvPr id="116" name="Google Shape;116;p3"/>
          <p:cNvSpPr/>
          <p:nvPr/>
        </p:nvSpPr>
        <p:spPr>
          <a:xfrm>
            <a:off x="1418300" y="7073599"/>
            <a:ext cx="4535316" cy="2833933"/>
          </a:xfrm>
          <a:custGeom>
            <a:rect b="b" l="l" r="r" t="t"/>
            <a:pathLst>
              <a:path extrusionOk="0" h="2427352" w="4258513">
                <a:moveTo>
                  <a:pt x="0" y="0"/>
                </a:moveTo>
                <a:lnTo>
                  <a:pt x="4258513" y="0"/>
                </a:lnTo>
                <a:lnTo>
                  <a:pt x="4258513" y="2427352"/>
                </a:lnTo>
                <a:lnTo>
                  <a:pt x="0" y="2427352"/>
                </a:lnTo>
                <a:lnTo>
                  <a:pt x="0" y="0"/>
                </a:lnTo>
                <a:close/>
              </a:path>
            </a:pathLst>
          </a:custGeom>
          <a:blipFill rotWithShape="1">
            <a:blip r:embed="rId5">
              <a:alphaModFix/>
            </a:blip>
            <a:stretch>
              <a:fillRect b="0" l="0" r="0" t="0"/>
            </a:stretch>
          </a:blipFill>
          <a:ln>
            <a:noFill/>
          </a:ln>
        </p:spPr>
      </p:sp>
      <p:sp>
        <p:nvSpPr>
          <p:cNvPr id="117" name="Google Shape;117;p3"/>
          <p:cNvSpPr/>
          <p:nvPr/>
        </p:nvSpPr>
        <p:spPr>
          <a:xfrm>
            <a:off x="8128669" y="6948311"/>
            <a:ext cx="2961942" cy="2961942"/>
          </a:xfrm>
          <a:custGeom>
            <a:rect b="b" l="l" r="r" t="t"/>
            <a:pathLst>
              <a:path extrusionOk="0" h="2961942" w="2961942">
                <a:moveTo>
                  <a:pt x="0" y="0"/>
                </a:moveTo>
                <a:lnTo>
                  <a:pt x="2961942" y="0"/>
                </a:lnTo>
                <a:lnTo>
                  <a:pt x="2961942" y="2961942"/>
                </a:lnTo>
                <a:lnTo>
                  <a:pt x="0" y="2961942"/>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21" name="Shape 121"/>
        <p:cNvGrpSpPr/>
        <p:nvPr/>
      </p:nvGrpSpPr>
      <p:grpSpPr>
        <a:xfrm>
          <a:off x="0" y="0"/>
          <a:ext cx="0" cy="0"/>
          <a:chOff x="0" y="0"/>
          <a:chExt cx="0" cy="0"/>
        </a:xfrm>
      </p:grpSpPr>
      <p:sp>
        <p:nvSpPr>
          <p:cNvPr id="122" name="Google Shape;122;p4"/>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sp>
      <p:sp>
        <p:nvSpPr>
          <p:cNvPr id="123" name="Google Shape;123;p4"/>
          <p:cNvSpPr txBox="1"/>
          <p:nvPr/>
        </p:nvSpPr>
        <p:spPr>
          <a:xfrm>
            <a:off x="1750541" y="401321"/>
            <a:ext cx="14280491" cy="1559417"/>
          </a:xfrm>
          <a:prstGeom prst="rect">
            <a:avLst/>
          </a:prstGeom>
          <a:noFill/>
          <a:ln>
            <a:noFill/>
          </a:ln>
        </p:spPr>
        <p:txBody>
          <a:bodyPr anchorCtr="0" anchor="t" bIns="0" lIns="0" spcFirstLastPara="1" rIns="0" wrap="square" tIns="0">
            <a:spAutoFit/>
          </a:bodyPr>
          <a:lstStyle/>
          <a:p>
            <a:pPr indent="0" lvl="0" marL="0" marR="0" rtl="0" algn="ctr">
              <a:lnSpc>
                <a:spcPct val="105989"/>
              </a:lnSpc>
              <a:spcBef>
                <a:spcPts val="0"/>
              </a:spcBef>
              <a:spcAft>
                <a:spcPts val="0"/>
              </a:spcAft>
              <a:buNone/>
            </a:pPr>
            <a:r>
              <a:rPr b="0" i="0" lang="en-US" sz="5710" u="none" cap="none" strike="noStrike">
                <a:solidFill>
                  <a:srgbClr val="FFFFFF"/>
                </a:solidFill>
                <a:latin typeface="League Spartan"/>
                <a:ea typeface="League Spartan"/>
                <a:cs typeface="League Spartan"/>
                <a:sym typeface="League Spartan"/>
              </a:rPr>
              <a:t>DESCRIPCIÓN DEL PROBLEMA</a:t>
            </a:r>
            <a:endParaRPr/>
          </a:p>
          <a:p>
            <a:pPr indent="0" lvl="0" marL="0" marR="0" rtl="0" algn="ctr">
              <a:lnSpc>
                <a:spcPct val="107180"/>
              </a:lnSpc>
              <a:spcBef>
                <a:spcPts val="0"/>
              </a:spcBef>
              <a:spcAft>
                <a:spcPts val="0"/>
              </a:spcAft>
              <a:buNone/>
            </a:pPr>
            <a:r>
              <a:t/>
            </a:r>
            <a:endParaRPr b="0" i="0" sz="5710" u="none" cap="none" strike="noStrike">
              <a:solidFill>
                <a:srgbClr val="FFFFFF"/>
              </a:solidFill>
              <a:latin typeface="League Spartan"/>
              <a:ea typeface="League Spartan"/>
              <a:cs typeface="League Spartan"/>
              <a:sym typeface="League Spartan"/>
            </a:endParaRPr>
          </a:p>
        </p:txBody>
      </p:sp>
      <p:sp>
        <p:nvSpPr>
          <p:cNvPr id="124" name="Google Shape;124;p4"/>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125" name="Google Shape;125;p4"/>
          <p:cNvSpPr/>
          <p:nvPr/>
        </p:nvSpPr>
        <p:spPr>
          <a:xfrm>
            <a:off x="12993847" y="1665248"/>
            <a:ext cx="3010212" cy="2971900"/>
          </a:xfrm>
          <a:custGeom>
            <a:rect b="b" l="l" r="r" t="t"/>
            <a:pathLst>
              <a:path extrusionOk="0" h="2971900" w="3010212">
                <a:moveTo>
                  <a:pt x="0" y="0"/>
                </a:moveTo>
                <a:lnTo>
                  <a:pt x="3010212" y="0"/>
                </a:lnTo>
                <a:lnTo>
                  <a:pt x="3010212" y="2971900"/>
                </a:lnTo>
                <a:lnTo>
                  <a:pt x="0" y="2971900"/>
                </a:lnTo>
                <a:lnTo>
                  <a:pt x="0" y="0"/>
                </a:lnTo>
                <a:close/>
              </a:path>
            </a:pathLst>
          </a:custGeom>
          <a:blipFill rotWithShape="1">
            <a:blip r:embed="rId4">
              <a:alphaModFix/>
            </a:blip>
            <a:stretch>
              <a:fillRect b="0" l="0" r="0" t="0"/>
            </a:stretch>
          </a:blipFill>
          <a:ln>
            <a:noFill/>
          </a:ln>
        </p:spPr>
      </p:sp>
      <p:sp>
        <p:nvSpPr>
          <p:cNvPr id="126" name="Google Shape;126;p4"/>
          <p:cNvSpPr/>
          <p:nvPr/>
        </p:nvSpPr>
        <p:spPr>
          <a:xfrm>
            <a:off x="7785216" y="1474834"/>
            <a:ext cx="2717568" cy="3200329"/>
          </a:xfrm>
          <a:custGeom>
            <a:rect b="b" l="l" r="r" t="t"/>
            <a:pathLst>
              <a:path extrusionOk="0" h="3200329" w="2717568">
                <a:moveTo>
                  <a:pt x="0" y="0"/>
                </a:moveTo>
                <a:lnTo>
                  <a:pt x="2717568" y="0"/>
                </a:lnTo>
                <a:lnTo>
                  <a:pt x="2717568" y="3200329"/>
                </a:lnTo>
                <a:lnTo>
                  <a:pt x="0" y="3200329"/>
                </a:lnTo>
                <a:lnTo>
                  <a:pt x="0" y="0"/>
                </a:lnTo>
                <a:close/>
              </a:path>
            </a:pathLst>
          </a:custGeom>
          <a:blipFill rotWithShape="1">
            <a:blip r:embed="rId5">
              <a:alphaModFix/>
            </a:blip>
            <a:stretch>
              <a:fillRect b="0" l="0" r="0" t="0"/>
            </a:stretch>
          </a:blipFill>
          <a:ln>
            <a:noFill/>
          </a:ln>
        </p:spPr>
      </p:sp>
      <p:sp>
        <p:nvSpPr>
          <p:cNvPr id="127" name="Google Shape;127;p4"/>
          <p:cNvSpPr/>
          <p:nvPr/>
        </p:nvSpPr>
        <p:spPr>
          <a:xfrm>
            <a:off x="1598141" y="1683504"/>
            <a:ext cx="4101930" cy="3087788"/>
          </a:xfrm>
          <a:custGeom>
            <a:rect b="b" l="l" r="r" t="t"/>
            <a:pathLst>
              <a:path extrusionOk="0" h="3087788" w="4101930">
                <a:moveTo>
                  <a:pt x="0" y="0"/>
                </a:moveTo>
                <a:lnTo>
                  <a:pt x="4101930" y="0"/>
                </a:lnTo>
                <a:lnTo>
                  <a:pt x="4101930" y="3087788"/>
                </a:lnTo>
                <a:lnTo>
                  <a:pt x="0" y="3087788"/>
                </a:lnTo>
                <a:lnTo>
                  <a:pt x="0" y="0"/>
                </a:lnTo>
                <a:close/>
              </a:path>
            </a:pathLst>
          </a:custGeom>
          <a:blipFill rotWithShape="1">
            <a:blip r:embed="rId6">
              <a:alphaModFix/>
            </a:blip>
            <a:stretch>
              <a:fillRect b="0" l="0" r="0" t="0"/>
            </a:stretch>
          </a:blipFill>
          <a:ln>
            <a:noFill/>
          </a:ln>
        </p:spPr>
      </p:sp>
      <p:sp>
        <p:nvSpPr>
          <p:cNvPr id="128" name="Google Shape;128;p4"/>
          <p:cNvSpPr txBox="1"/>
          <p:nvPr/>
        </p:nvSpPr>
        <p:spPr>
          <a:xfrm>
            <a:off x="369296" y="5000087"/>
            <a:ext cx="17549400" cy="4680600"/>
          </a:xfrm>
          <a:prstGeom prst="rect">
            <a:avLst/>
          </a:prstGeom>
          <a:noFill/>
          <a:ln>
            <a:noFill/>
          </a:ln>
        </p:spPr>
        <p:txBody>
          <a:bodyPr anchorCtr="0" anchor="t" bIns="0" lIns="0" spcFirstLastPara="1" rIns="0" wrap="square" tIns="0">
            <a:spAutoFit/>
          </a:bodyPr>
          <a:lstStyle/>
          <a:p>
            <a:pPr indent="0" lvl="0" marL="0" marR="0" rtl="0" algn="just">
              <a:lnSpc>
                <a:spcPct val="105981"/>
              </a:lnSpc>
              <a:spcBef>
                <a:spcPts val="0"/>
              </a:spcBef>
              <a:spcAft>
                <a:spcPts val="0"/>
              </a:spcAft>
              <a:buNone/>
            </a:pPr>
            <a:r>
              <a:rPr b="0" i="0" lang="en-US" sz="3612" u="none" cap="none" strike="noStrike">
                <a:solidFill>
                  <a:srgbClr val="FFFFFF"/>
                </a:solidFill>
                <a:latin typeface="Arimo"/>
                <a:ea typeface="Arimo"/>
                <a:cs typeface="Arimo"/>
                <a:sym typeface="Arimo"/>
              </a:rPr>
              <a:t>Los supermercados enfrentan el desafío de maximizar sus ventas mientras controlan los costos operativos a </a:t>
            </a:r>
            <a:r>
              <a:rPr lang="en-US" sz="3612">
                <a:solidFill>
                  <a:srgbClr val="FFFFFF"/>
                </a:solidFill>
                <a:latin typeface="Arimo"/>
                <a:ea typeface="Arimo"/>
                <a:cs typeface="Arimo"/>
                <a:sym typeface="Arimo"/>
              </a:rPr>
              <a:t>través</a:t>
            </a:r>
            <a:r>
              <a:rPr b="0" i="0" lang="en-US" sz="3612" u="none" cap="none" strike="noStrike">
                <a:solidFill>
                  <a:srgbClr val="FFFFFF"/>
                </a:solidFill>
                <a:latin typeface="Arimo"/>
                <a:ea typeface="Arimo"/>
                <a:cs typeface="Arimo"/>
                <a:sym typeface="Arimo"/>
              </a:rPr>
              <a:t> de los factores externos de su matriz Doffa. Además, necesitan comprender las diferencias en el comportamiento de los clientes según diversas características culturales, demográficas y geográficas que influyen en el consumo masivo. Este Proyecto desea identificar patrones y tendencias que puedan ser utilizados para diseñar estrategias de marketing, promociones efectivas y una predicción exacta de sus </a:t>
            </a:r>
            <a:r>
              <a:rPr lang="en-US" sz="3612">
                <a:solidFill>
                  <a:srgbClr val="FFFFFF"/>
                </a:solidFill>
                <a:latin typeface="Arimo"/>
                <a:ea typeface="Arimo"/>
                <a:cs typeface="Arimo"/>
                <a:sym typeface="Arimo"/>
              </a:rPr>
              <a:t>hipótesis</a:t>
            </a:r>
            <a:r>
              <a:rPr b="0" i="0" lang="en-US" sz="3612" u="none" cap="none" strike="noStrike">
                <a:solidFill>
                  <a:srgbClr val="FFFFFF"/>
                </a:solidFill>
                <a:latin typeface="Arimo"/>
                <a:ea typeface="Arimo"/>
                <a:cs typeface="Arimo"/>
                <a:sym typeface="Arimo"/>
              </a:rPr>
              <a:t>, adaptadas a los comportamientos específicos que se van a encontrar en el Dataset muestreado para este proyecto.</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32" name="Shape 132"/>
        <p:cNvGrpSpPr/>
        <p:nvPr/>
      </p:nvGrpSpPr>
      <p:grpSpPr>
        <a:xfrm>
          <a:off x="0" y="0"/>
          <a:ext cx="0" cy="0"/>
          <a:chOff x="0" y="0"/>
          <a:chExt cx="0" cy="0"/>
        </a:xfrm>
      </p:grpSpPr>
      <p:sp>
        <p:nvSpPr>
          <p:cNvPr id="133" name="Google Shape;133;p5"/>
          <p:cNvSpPr/>
          <p:nvPr/>
        </p:nvSpPr>
        <p:spPr>
          <a:xfrm flipH="1">
            <a:off x="8788436" y="-316726"/>
            <a:ext cx="7886994" cy="10920453"/>
          </a:xfrm>
          <a:custGeom>
            <a:rect b="b" l="l" r="r" t="t"/>
            <a:pathLst>
              <a:path extrusionOk="0" h="10920453" w="7886994">
                <a:moveTo>
                  <a:pt x="7886994" y="0"/>
                </a:moveTo>
                <a:lnTo>
                  <a:pt x="0" y="0"/>
                </a:lnTo>
                <a:lnTo>
                  <a:pt x="0" y="10920452"/>
                </a:lnTo>
                <a:lnTo>
                  <a:pt x="7886994" y="10920452"/>
                </a:lnTo>
                <a:lnTo>
                  <a:pt x="7886994" y="0"/>
                </a:lnTo>
                <a:close/>
              </a:path>
            </a:pathLst>
          </a:custGeom>
          <a:blipFill rotWithShape="1">
            <a:blip r:embed="rId3">
              <a:alphaModFix/>
            </a:blip>
            <a:stretch>
              <a:fillRect b="0" l="0" r="0" t="0"/>
            </a:stretch>
          </a:blipFill>
          <a:ln>
            <a:noFill/>
          </a:ln>
        </p:spPr>
      </p:sp>
      <p:grpSp>
        <p:nvGrpSpPr>
          <p:cNvPr id="134" name="Google Shape;134;p5"/>
          <p:cNvGrpSpPr/>
          <p:nvPr/>
        </p:nvGrpSpPr>
        <p:grpSpPr>
          <a:xfrm>
            <a:off x="9144000" y="-180826"/>
            <a:ext cx="9144000" cy="10467826"/>
            <a:chOff x="0" y="-47625"/>
            <a:chExt cx="2408296" cy="2756958"/>
          </a:xfrm>
        </p:grpSpPr>
        <p:sp>
          <p:nvSpPr>
            <p:cNvPr id="135" name="Google Shape;135;p5"/>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sp>
        <p:sp>
          <p:nvSpPr>
            <p:cNvPr id="136" name="Google Shape;136;p5"/>
            <p:cNvSpPr txBox="1"/>
            <p:nvPr/>
          </p:nvSpPr>
          <p:spPr>
            <a:xfrm>
              <a:off x="0" y="-47625"/>
              <a:ext cx="2408296"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5"/>
          <p:cNvSpPr/>
          <p:nvPr/>
        </p:nvSpPr>
        <p:spPr>
          <a:xfrm>
            <a:off x="1807624" y="5715109"/>
            <a:ext cx="5130259" cy="3926980"/>
          </a:xfrm>
          <a:custGeom>
            <a:rect b="b" l="l" r="r" t="t"/>
            <a:pathLst>
              <a:path extrusionOk="0" h="3926980" w="5130259">
                <a:moveTo>
                  <a:pt x="0" y="0"/>
                </a:moveTo>
                <a:lnTo>
                  <a:pt x="5130259" y="0"/>
                </a:lnTo>
                <a:lnTo>
                  <a:pt x="5130259" y="3926980"/>
                </a:lnTo>
                <a:lnTo>
                  <a:pt x="0" y="3926980"/>
                </a:lnTo>
                <a:lnTo>
                  <a:pt x="0" y="0"/>
                </a:lnTo>
                <a:close/>
              </a:path>
            </a:pathLst>
          </a:custGeom>
          <a:blipFill rotWithShape="1">
            <a:blip r:embed="rId4">
              <a:alphaModFix/>
            </a:blip>
            <a:stretch>
              <a:fillRect b="0" l="0" r="0" t="0"/>
            </a:stretch>
          </a:blipFill>
          <a:ln>
            <a:noFill/>
          </a:ln>
        </p:spPr>
      </p:sp>
      <p:sp>
        <p:nvSpPr>
          <p:cNvPr id="138" name="Google Shape;138;p5"/>
          <p:cNvSpPr txBox="1"/>
          <p:nvPr/>
        </p:nvSpPr>
        <p:spPr>
          <a:xfrm>
            <a:off x="1028858" y="588673"/>
            <a:ext cx="7086300" cy="12567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8165" u="none" cap="none" strike="noStrike">
                <a:solidFill>
                  <a:srgbClr val="FFFFFF"/>
                </a:solidFill>
                <a:latin typeface="League Spartan"/>
                <a:ea typeface="League Spartan"/>
                <a:cs typeface="League Spartan"/>
                <a:sym typeface="League Spartan"/>
              </a:rPr>
              <a:t>OBJETIVO</a:t>
            </a:r>
            <a:endParaRPr/>
          </a:p>
        </p:txBody>
      </p:sp>
      <p:sp>
        <p:nvSpPr>
          <p:cNvPr id="139" name="Google Shape;139;p5"/>
          <p:cNvSpPr txBox="1"/>
          <p:nvPr/>
        </p:nvSpPr>
        <p:spPr>
          <a:xfrm>
            <a:off x="404105" y="2227893"/>
            <a:ext cx="8384400" cy="2393100"/>
          </a:xfrm>
          <a:prstGeom prst="rect">
            <a:avLst/>
          </a:prstGeom>
          <a:noFill/>
          <a:ln>
            <a:noFill/>
          </a:ln>
        </p:spPr>
        <p:txBody>
          <a:bodyPr anchorCtr="0" anchor="t" bIns="0" lIns="0" spcFirstLastPara="1" rIns="0" wrap="square" tIns="0">
            <a:spAutoFit/>
          </a:bodyPr>
          <a:lstStyle/>
          <a:p>
            <a:pPr indent="0" lvl="0" marL="0" marR="0" rtl="0" algn="just">
              <a:lnSpc>
                <a:spcPct val="190944"/>
              </a:lnSpc>
              <a:spcBef>
                <a:spcPts val="0"/>
              </a:spcBef>
              <a:spcAft>
                <a:spcPts val="0"/>
              </a:spcAft>
              <a:buNone/>
            </a:pPr>
            <a:r>
              <a:rPr b="0" i="0" lang="en-US" sz="1800" u="none" cap="none" strike="noStrike">
                <a:solidFill>
                  <a:srgbClr val="FFFFFF"/>
                </a:solidFill>
                <a:latin typeface="Arimo"/>
                <a:ea typeface="Arimo"/>
                <a:cs typeface="Arimo"/>
                <a:sym typeface="Arimo"/>
              </a:rPr>
              <a:t>El objetivo principal de este análisis, realizado mediante técnicas de análisis de datos con Python y sus librerías (como Pandas, NumPy, Matplotlib y Seaborn), es identificar patrones y tendencias en un conjunto de datos de supermercados. Esto permitirá a las tiendas optimizar sus estrategias de promoción, ventas y segmentación de clientes.</a:t>
            </a:r>
            <a:endParaRPr/>
          </a:p>
        </p:txBody>
      </p:sp>
      <p:sp>
        <p:nvSpPr>
          <p:cNvPr id="140" name="Google Shape;140;p5"/>
          <p:cNvSpPr txBox="1"/>
          <p:nvPr/>
        </p:nvSpPr>
        <p:spPr>
          <a:xfrm>
            <a:off x="404105" y="5102695"/>
            <a:ext cx="8384400" cy="277200"/>
          </a:xfrm>
          <a:prstGeom prst="rect">
            <a:avLst/>
          </a:prstGeom>
          <a:noFill/>
          <a:ln>
            <a:noFill/>
          </a:ln>
        </p:spPr>
        <p:txBody>
          <a:bodyPr anchorCtr="0" anchor="t" bIns="0" lIns="0" spcFirstLastPara="1" rIns="0" wrap="square" tIns="0">
            <a:spAutoFit/>
          </a:bodyPr>
          <a:lstStyle/>
          <a:p>
            <a:pPr indent="0" lvl="0" marL="0" marR="0" rtl="0" algn="just">
              <a:lnSpc>
                <a:spcPct val="190944"/>
              </a:lnSpc>
              <a:spcBef>
                <a:spcPts val="0"/>
              </a:spcBef>
              <a:spcAft>
                <a:spcPts val="0"/>
              </a:spcAft>
              <a:buNone/>
            </a:pPr>
            <a:r>
              <a:rPr b="0" i="0" lang="en-US" sz="1800" u="none" cap="none" strike="noStrike">
                <a:solidFill>
                  <a:srgbClr val="FFFFFF"/>
                </a:solidFill>
                <a:latin typeface="Arimo"/>
                <a:ea typeface="Arimo"/>
                <a:cs typeface="Arimo"/>
                <a:sym typeface="Arimo"/>
              </a:rPr>
              <a:t>A través del análisis, se busca obtener insights que permitan predecir:</a:t>
            </a:r>
            <a:endParaRPr/>
          </a:p>
        </p:txBody>
      </p:sp>
      <p:sp>
        <p:nvSpPr>
          <p:cNvPr id="141" name="Google Shape;141;p5"/>
          <p:cNvSpPr txBox="1"/>
          <p:nvPr/>
        </p:nvSpPr>
        <p:spPr>
          <a:xfrm>
            <a:off x="9476238" y="494098"/>
            <a:ext cx="8532900" cy="7683600"/>
          </a:xfrm>
          <a:prstGeom prst="rect">
            <a:avLst/>
          </a:prstGeom>
          <a:noFill/>
          <a:ln>
            <a:noFill/>
          </a:ln>
        </p:spPr>
        <p:txBody>
          <a:bodyPr anchorCtr="0" anchor="t" bIns="0" lIns="0" spcFirstLastPara="1" rIns="0" wrap="square" tIns="0">
            <a:spAutoFit/>
          </a:bodyPr>
          <a:lstStyle/>
          <a:p>
            <a:pPr indent="0" lvl="0" marL="0" marR="0" rtl="0" algn="just">
              <a:lnSpc>
                <a:spcPct val="190944"/>
              </a:lnSpc>
              <a:spcBef>
                <a:spcPts val="0"/>
              </a:spcBef>
              <a:spcAft>
                <a:spcPts val="0"/>
              </a:spcAft>
              <a:buNone/>
            </a:pPr>
            <a:r>
              <a:rPr b="0" i="0" lang="en-US" sz="1800" u="none" cap="none" strike="noStrike">
                <a:solidFill>
                  <a:srgbClr val="000000"/>
                </a:solidFill>
                <a:latin typeface="Arimo"/>
                <a:ea typeface="Arimo"/>
                <a:cs typeface="Arimo"/>
                <a:sym typeface="Arimo"/>
              </a:rPr>
              <a:t>El incremento en las ventas unitarias debido a promociones específicas: Se utilizarán técnicas de análisis exploratorio de datos y visualización para identificar las promociones que generan un mayor impacto en las ventas. Diferencias en ventas y costos operativos entre distintas regiones geográficas: Se analizarán las ventas y costos por país o región utilizando agrupaciones y gráficos comparativos. Preferencias de compra de los clientes con diferentes perfiles educativos y demográficos: Se estudiará la relación entre el nivel educativo, estado civil, género y otros datos demográficos con las compras realizadas. Influencia de las características físicas de los supermercados en las ventas: Se analizarán variables como el tamaño de la tienda, la distribución de las secciones y otros factores que puedan influir en las ventas.</a:t>
            </a:r>
            <a:endParaRPr/>
          </a:p>
          <a:p>
            <a:pPr indent="0" lvl="0" marL="0" marR="0" rtl="0" algn="just">
              <a:lnSpc>
                <a:spcPct val="190944"/>
              </a:lnSpc>
              <a:spcBef>
                <a:spcPts val="0"/>
              </a:spcBef>
              <a:spcAft>
                <a:spcPts val="0"/>
              </a:spcAft>
              <a:buNone/>
            </a:pPr>
            <a:r>
              <a:rPr b="0" i="0" lang="en-US" sz="1800" u="none" cap="none" strike="noStrike">
                <a:solidFill>
                  <a:srgbClr val="000000"/>
                </a:solidFill>
                <a:latin typeface="Arimo"/>
                <a:ea typeface="Arimo"/>
                <a:cs typeface="Arimo"/>
                <a:sym typeface="Arimo"/>
              </a:rPr>
              <a:t>Estas predicciones, obtenidas mediante el análisis de datos con Python, proporcionarán insights valiosos para optimizar estrategias de marketing, mejorar la eficiencia operativa y personalizar las ofertas para diferentes segmentos de clientes.</a:t>
            </a:r>
            <a:endParaRPr/>
          </a:p>
        </p:txBody>
      </p:sp>
      <p:pic>
        <p:nvPicPr>
          <p:cNvPr id="142" name="Google Shape;142;p5"/>
          <p:cNvPicPr preferRelativeResize="0"/>
          <p:nvPr/>
        </p:nvPicPr>
        <p:blipFill>
          <a:blip r:embed="rId5">
            <a:alphaModFix/>
          </a:blip>
          <a:stretch>
            <a:fillRect/>
          </a:stretch>
        </p:blipFill>
        <p:spPr>
          <a:xfrm>
            <a:off x="12454475" y="7925937"/>
            <a:ext cx="5032700" cy="20722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46" name="Shape 146"/>
        <p:cNvGrpSpPr/>
        <p:nvPr/>
      </p:nvGrpSpPr>
      <p:grpSpPr>
        <a:xfrm>
          <a:off x="0" y="0"/>
          <a:ext cx="0" cy="0"/>
          <a:chOff x="0" y="0"/>
          <a:chExt cx="0" cy="0"/>
        </a:xfrm>
      </p:grpSpPr>
      <p:grpSp>
        <p:nvGrpSpPr>
          <p:cNvPr id="147" name="Google Shape;147;p6"/>
          <p:cNvGrpSpPr/>
          <p:nvPr/>
        </p:nvGrpSpPr>
        <p:grpSpPr>
          <a:xfrm>
            <a:off x="9484674" y="1133739"/>
            <a:ext cx="8990974" cy="2440091"/>
            <a:chOff x="0" y="-47625"/>
            <a:chExt cx="2186727" cy="593463"/>
          </a:xfrm>
        </p:grpSpPr>
        <p:sp>
          <p:nvSpPr>
            <p:cNvPr id="148" name="Google Shape;148;p6"/>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149" name="Google Shape;149;p6"/>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6"/>
          <p:cNvGrpSpPr/>
          <p:nvPr/>
        </p:nvGrpSpPr>
        <p:grpSpPr>
          <a:xfrm>
            <a:off x="9484674" y="3975974"/>
            <a:ext cx="8990974" cy="2440091"/>
            <a:chOff x="0" y="-47625"/>
            <a:chExt cx="2186727" cy="593463"/>
          </a:xfrm>
        </p:grpSpPr>
        <p:sp>
          <p:nvSpPr>
            <p:cNvPr id="151" name="Google Shape;151;p6"/>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152" name="Google Shape;152;p6"/>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6"/>
          <p:cNvGrpSpPr/>
          <p:nvPr/>
        </p:nvGrpSpPr>
        <p:grpSpPr>
          <a:xfrm>
            <a:off x="9484674" y="6818209"/>
            <a:ext cx="8990974" cy="2440091"/>
            <a:chOff x="0" y="-47625"/>
            <a:chExt cx="2186727" cy="593463"/>
          </a:xfrm>
        </p:grpSpPr>
        <p:sp>
          <p:nvSpPr>
            <p:cNvPr id="154" name="Google Shape;154;p6"/>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sp>
        <p:sp>
          <p:nvSpPr>
            <p:cNvPr id="155" name="Google Shape;155;p6"/>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6"/>
          <p:cNvGrpSpPr/>
          <p:nvPr/>
        </p:nvGrpSpPr>
        <p:grpSpPr>
          <a:xfrm>
            <a:off x="9819121" y="1133455"/>
            <a:ext cx="2342742" cy="1965526"/>
            <a:chOff x="0" y="-47625"/>
            <a:chExt cx="569787" cy="478043"/>
          </a:xfrm>
        </p:grpSpPr>
        <p:sp>
          <p:nvSpPr>
            <p:cNvPr id="157" name="Google Shape;157;p6"/>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158" name="Google Shape;158;p6"/>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6"/>
          <p:cNvGrpSpPr/>
          <p:nvPr/>
        </p:nvGrpSpPr>
        <p:grpSpPr>
          <a:xfrm>
            <a:off x="9819121" y="3975832"/>
            <a:ext cx="2342742" cy="1965526"/>
            <a:chOff x="0" y="-47625"/>
            <a:chExt cx="569787" cy="478043"/>
          </a:xfrm>
        </p:grpSpPr>
        <p:sp>
          <p:nvSpPr>
            <p:cNvPr id="160" name="Google Shape;160;p6"/>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161" name="Google Shape;161;p6"/>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6"/>
          <p:cNvGrpSpPr/>
          <p:nvPr/>
        </p:nvGrpSpPr>
        <p:grpSpPr>
          <a:xfrm>
            <a:off x="9819121" y="6818210"/>
            <a:ext cx="2342742" cy="1965526"/>
            <a:chOff x="0" y="-47625"/>
            <a:chExt cx="569787" cy="478043"/>
          </a:xfrm>
        </p:grpSpPr>
        <p:sp>
          <p:nvSpPr>
            <p:cNvPr id="163" name="Google Shape;163;p6"/>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sp>
        <p:sp>
          <p:nvSpPr>
            <p:cNvPr id="164" name="Google Shape;164;p6"/>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6"/>
          <p:cNvSpPr/>
          <p:nvPr/>
        </p:nvSpPr>
        <p:spPr>
          <a:xfrm>
            <a:off x="10169641" y="1539535"/>
            <a:ext cx="1641701" cy="1349180"/>
          </a:xfrm>
          <a:custGeom>
            <a:rect b="b" l="l" r="r" t="t"/>
            <a:pathLst>
              <a:path extrusionOk="0" h="1349180" w="1641701">
                <a:moveTo>
                  <a:pt x="0" y="0"/>
                </a:moveTo>
                <a:lnTo>
                  <a:pt x="1641702" y="0"/>
                </a:lnTo>
                <a:lnTo>
                  <a:pt x="1641702" y="1349180"/>
                </a:lnTo>
                <a:lnTo>
                  <a:pt x="0" y="1349180"/>
                </a:lnTo>
                <a:lnTo>
                  <a:pt x="0" y="0"/>
                </a:lnTo>
                <a:close/>
              </a:path>
            </a:pathLst>
          </a:custGeom>
          <a:blipFill rotWithShape="1">
            <a:blip r:embed="rId3">
              <a:alphaModFix/>
            </a:blip>
            <a:stretch>
              <a:fillRect b="0" l="0" r="0" t="0"/>
            </a:stretch>
          </a:blipFill>
          <a:ln>
            <a:noFill/>
          </a:ln>
        </p:spPr>
      </p:sp>
      <p:sp>
        <p:nvSpPr>
          <p:cNvPr id="166" name="Google Shape;166;p6"/>
          <p:cNvSpPr/>
          <p:nvPr/>
        </p:nvSpPr>
        <p:spPr>
          <a:xfrm>
            <a:off x="10169641" y="4274935"/>
            <a:ext cx="1520792" cy="1512496"/>
          </a:xfrm>
          <a:custGeom>
            <a:rect b="b" l="l" r="r" t="t"/>
            <a:pathLst>
              <a:path extrusionOk="0" h="1512496" w="1520792">
                <a:moveTo>
                  <a:pt x="0" y="0"/>
                </a:moveTo>
                <a:lnTo>
                  <a:pt x="1520792" y="0"/>
                </a:lnTo>
                <a:lnTo>
                  <a:pt x="1520792" y="1512497"/>
                </a:lnTo>
                <a:lnTo>
                  <a:pt x="0" y="1512497"/>
                </a:lnTo>
                <a:lnTo>
                  <a:pt x="0" y="0"/>
                </a:lnTo>
                <a:close/>
              </a:path>
            </a:pathLst>
          </a:custGeom>
          <a:blipFill rotWithShape="1">
            <a:blip r:embed="rId4">
              <a:alphaModFix/>
            </a:blip>
            <a:stretch>
              <a:fillRect b="0" l="0" r="0" t="0"/>
            </a:stretch>
          </a:blipFill>
          <a:ln>
            <a:noFill/>
          </a:ln>
        </p:spPr>
      </p:sp>
      <p:sp>
        <p:nvSpPr>
          <p:cNvPr id="167" name="Google Shape;167;p6"/>
          <p:cNvSpPr/>
          <p:nvPr/>
        </p:nvSpPr>
        <p:spPr>
          <a:xfrm>
            <a:off x="10201755" y="7136931"/>
            <a:ext cx="1488678" cy="1475144"/>
          </a:xfrm>
          <a:custGeom>
            <a:rect b="b" l="l" r="r" t="t"/>
            <a:pathLst>
              <a:path extrusionOk="0" h="1475144" w="1488678">
                <a:moveTo>
                  <a:pt x="0" y="0"/>
                </a:moveTo>
                <a:lnTo>
                  <a:pt x="1488678" y="0"/>
                </a:lnTo>
                <a:lnTo>
                  <a:pt x="1488678" y="1475144"/>
                </a:lnTo>
                <a:lnTo>
                  <a:pt x="0" y="1475144"/>
                </a:lnTo>
                <a:lnTo>
                  <a:pt x="0" y="0"/>
                </a:lnTo>
                <a:close/>
              </a:path>
            </a:pathLst>
          </a:custGeom>
          <a:blipFill rotWithShape="1">
            <a:blip r:embed="rId5">
              <a:alphaModFix/>
            </a:blip>
            <a:stretch>
              <a:fillRect b="0" l="0" r="0" t="0"/>
            </a:stretch>
          </a:blipFill>
          <a:ln>
            <a:noFill/>
          </a:ln>
        </p:spPr>
      </p:sp>
      <p:sp>
        <p:nvSpPr>
          <p:cNvPr id="168" name="Google Shape;168;p6"/>
          <p:cNvSpPr/>
          <p:nvPr/>
        </p:nvSpPr>
        <p:spPr>
          <a:xfrm>
            <a:off x="2100849" y="1292567"/>
            <a:ext cx="5522214" cy="5123499"/>
          </a:xfrm>
          <a:custGeom>
            <a:rect b="b" l="l" r="r" t="t"/>
            <a:pathLst>
              <a:path extrusionOk="0" h="5123499" w="5522214">
                <a:moveTo>
                  <a:pt x="0" y="0"/>
                </a:moveTo>
                <a:lnTo>
                  <a:pt x="5522215" y="0"/>
                </a:lnTo>
                <a:lnTo>
                  <a:pt x="5522215" y="5123498"/>
                </a:lnTo>
                <a:lnTo>
                  <a:pt x="0" y="5123498"/>
                </a:lnTo>
                <a:lnTo>
                  <a:pt x="0" y="0"/>
                </a:lnTo>
                <a:close/>
              </a:path>
            </a:pathLst>
          </a:custGeom>
          <a:blipFill rotWithShape="1">
            <a:blip r:embed="rId6">
              <a:alphaModFix/>
            </a:blip>
            <a:stretch>
              <a:fillRect b="0" l="0" r="0" t="0"/>
            </a:stretch>
          </a:blipFill>
          <a:ln>
            <a:noFill/>
          </a:ln>
        </p:spPr>
      </p:sp>
      <p:sp>
        <p:nvSpPr>
          <p:cNvPr id="169" name="Google Shape;169;p6"/>
          <p:cNvSpPr txBox="1"/>
          <p:nvPr/>
        </p:nvSpPr>
        <p:spPr>
          <a:xfrm>
            <a:off x="233272" y="7027142"/>
            <a:ext cx="8933519" cy="2231158"/>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8165" u="none" cap="none" strike="noStrike">
                <a:solidFill>
                  <a:srgbClr val="FFFFFF"/>
                </a:solidFill>
                <a:latin typeface="League Spartan"/>
                <a:ea typeface="League Spartan"/>
                <a:cs typeface="League Spartan"/>
                <a:sym typeface="League Spartan"/>
              </a:rPr>
              <a:t>FUENTE DE DATOS</a:t>
            </a:r>
            <a:endParaRPr/>
          </a:p>
        </p:txBody>
      </p:sp>
      <p:sp>
        <p:nvSpPr>
          <p:cNvPr id="170" name="Google Shape;170;p6"/>
          <p:cNvSpPr txBox="1"/>
          <p:nvPr/>
        </p:nvSpPr>
        <p:spPr>
          <a:xfrm>
            <a:off x="12528428" y="1482385"/>
            <a:ext cx="4953302" cy="1599539"/>
          </a:xfrm>
          <a:prstGeom prst="rect">
            <a:avLst/>
          </a:prstGeom>
          <a:noFill/>
          <a:ln>
            <a:noFill/>
          </a:ln>
        </p:spPr>
        <p:txBody>
          <a:bodyPr anchorCtr="0" anchor="t" bIns="0" lIns="0" spcFirstLastPara="1" rIns="0" wrap="square" tIns="0">
            <a:spAutoFit/>
          </a:bodyPr>
          <a:lstStyle/>
          <a:p>
            <a:pPr indent="0" lvl="0" marL="0" marR="0" rtl="0" algn="l">
              <a:lnSpc>
                <a:spcPct val="139982"/>
              </a:lnSpc>
              <a:spcBef>
                <a:spcPts val="0"/>
              </a:spcBef>
              <a:spcAft>
                <a:spcPts val="0"/>
              </a:spcAft>
              <a:buNone/>
            </a:pPr>
            <a:r>
              <a:rPr b="0" i="0" lang="en-US" sz="2276" u="none" cap="none" strike="noStrike">
                <a:solidFill>
                  <a:srgbClr val="194A8D"/>
                </a:solidFill>
                <a:latin typeface="Arimo"/>
                <a:ea typeface="Arimo"/>
                <a:cs typeface="Arimo"/>
                <a:sym typeface="Arimo"/>
              </a:rPr>
              <a:t>Los datos utilizados en este trabajo fueron obtenidos de Kaggle y se encuentran disponibles en el siguiente enlace:</a:t>
            </a:r>
            <a:endParaRPr/>
          </a:p>
        </p:txBody>
      </p:sp>
      <p:sp>
        <p:nvSpPr>
          <p:cNvPr id="171" name="Google Shape;171;p6"/>
          <p:cNvSpPr txBox="1"/>
          <p:nvPr/>
        </p:nvSpPr>
        <p:spPr>
          <a:xfrm>
            <a:off x="12304738" y="4496503"/>
            <a:ext cx="5928000" cy="8592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i="0" lang="en-US" sz="2326" u="none" cap="none" strike="noStrike">
                <a:solidFill>
                  <a:srgbClr val="194A8D"/>
                </a:solidFill>
                <a:latin typeface="Arimo"/>
                <a:ea typeface="Arimo"/>
                <a:cs typeface="Arimo"/>
                <a:sym typeface="Arimo"/>
              </a:rPr>
              <a:t>https://www.kaggle.com/code/mayurspawar/customer-acquisition-prediction/data</a:t>
            </a:r>
            <a:endParaRPr sz="1300"/>
          </a:p>
        </p:txBody>
      </p:sp>
      <p:sp>
        <p:nvSpPr>
          <p:cNvPr id="172" name="Google Shape;172;p6"/>
          <p:cNvSpPr txBox="1"/>
          <p:nvPr/>
        </p:nvSpPr>
        <p:spPr>
          <a:xfrm>
            <a:off x="12304738" y="7108356"/>
            <a:ext cx="5711400" cy="1924500"/>
          </a:xfrm>
          <a:prstGeom prst="rect">
            <a:avLst/>
          </a:prstGeom>
          <a:noFill/>
          <a:ln>
            <a:noFill/>
          </a:ln>
        </p:spPr>
        <p:txBody>
          <a:bodyPr anchorCtr="0" anchor="t" bIns="0" lIns="0" spcFirstLastPara="1" rIns="0" wrap="square" tIns="0">
            <a:spAutoFit/>
          </a:bodyPr>
          <a:lstStyle/>
          <a:p>
            <a:pPr indent="0" lvl="0" marL="0" marR="0" rtl="0" algn="just">
              <a:lnSpc>
                <a:spcPct val="191015"/>
              </a:lnSpc>
              <a:spcBef>
                <a:spcPts val="0"/>
              </a:spcBef>
              <a:spcAft>
                <a:spcPts val="0"/>
              </a:spcAft>
              <a:buNone/>
            </a:pPr>
            <a:r>
              <a:rPr b="0" i="0" lang="en-US" sz="1447" u="none" cap="none" strike="noStrike">
                <a:solidFill>
                  <a:srgbClr val="194A8D"/>
                </a:solidFill>
                <a:latin typeface="Arimo"/>
                <a:ea typeface="Arimo"/>
                <a:cs typeface="Arimo"/>
                <a:sym typeface="Arimo"/>
              </a:rPr>
              <a:t>Este conjunto de datos proporciona información detallada sobre ventas en supermercados, incluidos atributos como categoría de comida, departamento de alimentos, familia de comida, ventas y costos de tienda, promociones, características demográficas de los clientes, y especificaciones de los productos y tiendas.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76" name="Shape 176"/>
        <p:cNvGrpSpPr/>
        <p:nvPr/>
      </p:nvGrpSpPr>
      <p:grpSpPr>
        <a:xfrm>
          <a:off x="0" y="0"/>
          <a:ext cx="0" cy="0"/>
          <a:chOff x="0" y="0"/>
          <a:chExt cx="0" cy="0"/>
        </a:xfrm>
      </p:grpSpPr>
      <p:grpSp>
        <p:nvGrpSpPr>
          <p:cNvPr id="177" name="Google Shape;177;p7"/>
          <p:cNvGrpSpPr/>
          <p:nvPr/>
        </p:nvGrpSpPr>
        <p:grpSpPr>
          <a:xfrm>
            <a:off x="8549770" y="7691258"/>
            <a:ext cx="8709530" cy="1734209"/>
            <a:chOff x="0" y="-47625"/>
            <a:chExt cx="2644579" cy="526579"/>
          </a:xfrm>
        </p:grpSpPr>
        <p:sp>
          <p:nvSpPr>
            <p:cNvPr id="178" name="Google Shape;178;p7"/>
            <p:cNvSpPr/>
            <p:nvPr/>
          </p:nvSpPr>
          <p:spPr>
            <a:xfrm>
              <a:off x="0" y="0"/>
              <a:ext cx="2644579" cy="478954"/>
            </a:xfrm>
            <a:custGeom>
              <a:rect b="b" l="l" r="r" t="t"/>
              <a:pathLst>
                <a:path extrusionOk="0" h="478954" w="2644579">
                  <a:moveTo>
                    <a:pt x="0" y="0"/>
                  </a:moveTo>
                  <a:lnTo>
                    <a:pt x="2644579" y="0"/>
                  </a:lnTo>
                  <a:lnTo>
                    <a:pt x="2644579" y="478954"/>
                  </a:lnTo>
                  <a:lnTo>
                    <a:pt x="0" y="478954"/>
                  </a:lnTo>
                  <a:close/>
                </a:path>
              </a:pathLst>
            </a:custGeom>
            <a:solidFill>
              <a:srgbClr val="FFFFFF"/>
            </a:solidFill>
            <a:ln>
              <a:noFill/>
            </a:ln>
          </p:spPr>
        </p:sp>
        <p:sp>
          <p:nvSpPr>
            <p:cNvPr id="179" name="Google Shape;179;p7"/>
            <p:cNvSpPr txBox="1"/>
            <p:nvPr/>
          </p:nvSpPr>
          <p:spPr>
            <a:xfrm>
              <a:off x="0" y="-47625"/>
              <a:ext cx="2644579" cy="52657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7"/>
          <p:cNvGrpSpPr/>
          <p:nvPr/>
        </p:nvGrpSpPr>
        <p:grpSpPr>
          <a:xfrm>
            <a:off x="8549770" y="871854"/>
            <a:ext cx="8709530" cy="1532613"/>
            <a:chOff x="0" y="-47625"/>
            <a:chExt cx="2644579" cy="465366"/>
          </a:xfrm>
        </p:grpSpPr>
        <p:sp>
          <p:nvSpPr>
            <p:cNvPr id="181" name="Google Shape;181;p7"/>
            <p:cNvSpPr/>
            <p:nvPr/>
          </p:nvSpPr>
          <p:spPr>
            <a:xfrm>
              <a:off x="0" y="0"/>
              <a:ext cx="2644579" cy="417741"/>
            </a:xfrm>
            <a:custGeom>
              <a:rect b="b" l="l" r="r" t="t"/>
              <a:pathLst>
                <a:path extrusionOk="0" h="417741" w="2644579">
                  <a:moveTo>
                    <a:pt x="0" y="0"/>
                  </a:moveTo>
                  <a:lnTo>
                    <a:pt x="2644579" y="0"/>
                  </a:lnTo>
                  <a:lnTo>
                    <a:pt x="2644579" y="417741"/>
                  </a:lnTo>
                  <a:lnTo>
                    <a:pt x="0" y="417741"/>
                  </a:lnTo>
                  <a:close/>
                </a:path>
              </a:pathLst>
            </a:custGeom>
            <a:solidFill>
              <a:srgbClr val="FFFFFF"/>
            </a:solidFill>
            <a:ln>
              <a:noFill/>
            </a:ln>
          </p:spPr>
        </p:sp>
        <p:sp>
          <p:nvSpPr>
            <p:cNvPr id="182" name="Google Shape;182;p7"/>
            <p:cNvSpPr txBox="1"/>
            <p:nvPr/>
          </p:nvSpPr>
          <p:spPr>
            <a:xfrm>
              <a:off x="0" y="-47625"/>
              <a:ext cx="2644579" cy="465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7"/>
          <p:cNvSpPr txBox="1"/>
          <p:nvPr/>
        </p:nvSpPr>
        <p:spPr>
          <a:xfrm>
            <a:off x="193219" y="1628981"/>
            <a:ext cx="8084806" cy="217045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b="0" i="0" lang="en-US" sz="7965" u="none" cap="none" strike="noStrike">
                <a:solidFill>
                  <a:srgbClr val="FFFFFF"/>
                </a:solidFill>
                <a:latin typeface="League Spartan"/>
                <a:ea typeface="League Spartan"/>
                <a:cs typeface="League Spartan"/>
                <a:sym typeface="League Spartan"/>
              </a:rPr>
              <a:t>TEMAS PRINCIPALES</a:t>
            </a:r>
            <a:endParaRPr/>
          </a:p>
        </p:txBody>
      </p:sp>
      <p:grpSp>
        <p:nvGrpSpPr>
          <p:cNvPr id="184" name="Google Shape;184;p7"/>
          <p:cNvGrpSpPr/>
          <p:nvPr/>
        </p:nvGrpSpPr>
        <p:grpSpPr>
          <a:xfrm>
            <a:off x="8549770" y="3029818"/>
            <a:ext cx="8709530" cy="1582184"/>
            <a:chOff x="0" y="-47625"/>
            <a:chExt cx="2644579" cy="480417"/>
          </a:xfrm>
        </p:grpSpPr>
        <p:sp>
          <p:nvSpPr>
            <p:cNvPr id="185" name="Google Shape;185;p7"/>
            <p:cNvSpPr/>
            <p:nvPr/>
          </p:nvSpPr>
          <p:spPr>
            <a:xfrm>
              <a:off x="0" y="0"/>
              <a:ext cx="2644579" cy="432792"/>
            </a:xfrm>
            <a:custGeom>
              <a:rect b="b" l="l" r="r" t="t"/>
              <a:pathLst>
                <a:path extrusionOk="0" h="432792" w="2644579">
                  <a:moveTo>
                    <a:pt x="0" y="0"/>
                  </a:moveTo>
                  <a:lnTo>
                    <a:pt x="2644579" y="0"/>
                  </a:lnTo>
                  <a:lnTo>
                    <a:pt x="2644579" y="432792"/>
                  </a:lnTo>
                  <a:lnTo>
                    <a:pt x="0" y="432792"/>
                  </a:lnTo>
                  <a:close/>
                </a:path>
              </a:pathLst>
            </a:custGeom>
            <a:solidFill>
              <a:srgbClr val="FFFFFF"/>
            </a:solidFill>
            <a:ln>
              <a:noFill/>
            </a:ln>
          </p:spPr>
        </p:sp>
        <p:sp>
          <p:nvSpPr>
            <p:cNvPr id="186" name="Google Shape;186;p7"/>
            <p:cNvSpPr txBox="1"/>
            <p:nvPr/>
          </p:nvSpPr>
          <p:spPr>
            <a:xfrm>
              <a:off x="0" y="-47625"/>
              <a:ext cx="2644579" cy="4804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7"/>
          <p:cNvGrpSpPr/>
          <p:nvPr/>
        </p:nvGrpSpPr>
        <p:grpSpPr>
          <a:xfrm>
            <a:off x="8549770" y="5171108"/>
            <a:ext cx="8709530" cy="1784884"/>
            <a:chOff x="0" y="-47625"/>
            <a:chExt cx="2644579" cy="541966"/>
          </a:xfrm>
        </p:grpSpPr>
        <p:sp>
          <p:nvSpPr>
            <p:cNvPr id="188" name="Google Shape;188;p7"/>
            <p:cNvSpPr/>
            <p:nvPr/>
          </p:nvSpPr>
          <p:spPr>
            <a:xfrm>
              <a:off x="0" y="0"/>
              <a:ext cx="2644579" cy="494341"/>
            </a:xfrm>
            <a:custGeom>
              <a:rect b="b" l="l" r="r" t="t"/>
              <a:pathLst>
                <a:path extrusionOk="0" h="494341" w="2644579">
                  <a:moveTo>
                    <a:pt x="0" y="0"/>
                  </a:moveTo>
                  <a:lnTo>
                    <a:pt x="2644579" y="0"/>
                  </a:lnTo>
                  <a:lnTo>
                    <a:pt x="2644579" y="494341"/>
                  </a:lnTo>
                  <a:lnTo>
                    <a:pt x="0" y="494341"/>
                  </a:lnTo>
                  <a:close/>
                </a:path>
              </a:pathLst>
            </a:custGeom>
            <a:solidFill>
              <a:srgbClr val="FFFFFF"/>
            </a:solidFill>
            <a:ln>
              <a:noFill/>
            </a:ln>
          </p:spPr>
        </p:sp>
        <p:sp>
          <p:nvSpPr>
            <p:cNvPr id="189" name="Google Shape;189;p7"/>
            <p:cNvSpPr txBox="1"/>
            <p:nvPr/>
          </p:nvSpPr>
          <p:spPr>
            <a:xfrm>
              <a:off x="0" y="-47625"/>
              <a:ext cx="2644579" cy="5419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7"/>
          <p:cNvGrpSpPr/>
          <p:nvPr/>
        </p:nvGrpSpPr>
        <p:grpSpPr>
          <a:xfrm>
            <a:off x="8278025" y="516170"/>
            <a:ext cx="1731950" cy="1731950"/>
            <a:chOff x="0" y="0"/>
            <a:chExt cx="812800" cy="812800"/>
          </a:xfrm>
        </p:grpSpPr>
        <p:sp>
          <p:nvSpPr>
            <p:cNvPr id="191" name="Google Shape;19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7"/>
          <p:cNvGrpSpPr/>
          <p:nvPr/>
        </p:nvGrpSpPr>
        <p:grpSpPr>
          <a:xfrm>
            <a:off x="8278025" y="2765667"/>
            <a:ext cx="1731950" cy="1731950"/>
            <a:chOff x="0" y="0"/>
            <a:chExt cx="812800" cy="812800"/>
          </a:xfrm>
        </p:grpSpPr>
        <p:sp>
          <p:nvSpPr>
            <p:cNvPr id="194" name="Google Shape;19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6" name="Google Shape;196;p7"/>
          <p:cNvGrpSpPr/>
          <p:nvPr/>
        </p:nvGrpSpPr>
        <p:grpSpPr>
          <a:xfrm>
            <a:off x="8278025" y="5049878"/>
            <a:ext cx="1731950" cy="1731950"/>
            <a:chOff x="0" y="0"/>
            <a:chExt cx="812800" cy="812800"/>
          </a:xfrm>
        </p:grpSpPr>
        <p:sp>
          <p:nvSpPr>
            <p:cNvPr id="197" name="Google Shape;19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7"/>
          <p:cNvGrpSpPr/>
          <p:nvPr/>
        </p:nvGrpSpPr>
        <p:grpSpPr>
          <a:xfrm>
            <a:off x="8304200" y="7533779"/>
            <a:ext cx="1731950" cy="1731950"/>
            <a:chOff x="0" y="0"/>
            <a:chExt cx="812800" cy="812800"/>
          </a:xfrm>
        </p:grpSpPr>
        <p:sp>
          <p:nvSpPr>
            <p:cNvPr id="200" name="Google Shape;20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7"/>
          <p:cNvSpPr/>
          <p:nvPr/>
        </p:nvSpPr>
        <p:spPr>
          <a:xfrm>
            <a:off x="1639808" y="4224764"/>
            <a:ext cx="5566398" cy="5114128"/>
          </a:xfrm>
          <a:custGeom>
            <a:rect b="b" l="l" r="r" t="t"/>
            <a:pathLst>
              <a:path extrusionOk="0" h="5114128" w="5566398">
                <a:moveTo>
                  <a:pt x="0" y="0"/>
                </a:moveTo>
                <a:lnTo>
                  <a:pt x="5566398" y="0"/>
                </a:lnTo>
                <a:lnTo>
                  <a:pt x="5566398" y="5114128"/>
                </a:lnTo>
                <a:lnTo>
                  <a:pt x="0" y="5114128"/>
                </a:lnTo>
                <a:lnTo>
                  <a:pt x="0" y="0"/>
                </a:lnTo>
                <a:close/>
              </a:path>
            </a:pathLst>
          </a:custGeom>
          <a:blipFill rotWithShape="1">
            <a:blip r:embed="rId3">
              <a:alphaModFix/>
            </a:blip>
            <a:stretch>
              <a:fillRect b="0" l="0" r="0" t="0"/>
            </a:stretch>
          </a:blipFill>
          <a:ln>
            <a:noFill/>
          </a:ln>
        </p:spPr>
      </p:sp>
      <p:sp>
        <p:nvSpPr>
          <p:cNvPr id="203" name="Google Shape;203;p7"/>
          <p:cNvSpPr txBox="1"/>
          <p:nvPr/>
        </p:nvSpPr>
        <p:spPr>
          <a:xfrm>
            <a:off x="10208152" y="1334520"/>
            <a:ext cx="6522600" cy="119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40" u="none" cap="none" strike="noStrike">
                <a:solidFill>
                  <a:srgbClr val="194A8D"/>
                </a:solidFill>
                <a:latin typeface="Arimo"/>
                <a:ea typeface="Arimo"/>
                <a:cs typeface="Arimo"/>
                <a:sym typeface="Arimo"/>
              </a:rPr>
              <a:t>En Colab, se </a:t>
            </a:r>
            <a:r>
              <a:rPr lang="en-US" sz="2040">
                <a:solidFill>
                  <a:srgbClr val="194A8D"/>
                </a:solidFill>
                <a:latin typeface="Arimo"/>
                <a:ea typeface="Arimo"/>
                <a:cs typeface="Arimo"/>
                <a:sym typeface="Arimo"/>
              </a:rPr>
              <a:t>realiza el trabajo importando</a:t>
            </a:r>
            <a:r>
              <a:rPr b="0" i="0" lang="en-US" sz="2040" u="none" cap="none" strike="noStrike">
                <a:solidFill>
                  <a:srgbClr val="194A8D"/>
                </a:solidFill>
                <a:latin typeface="Arimo"/>
                <a:ea typeface="Arimo"/>
                <a:cs typeface="Arimo"/>
                <a:sym typeface="Arimo"/>
              </a:rPr>
              <a:t> las bibliotecas que se van a utilizar.</a:t>
            </a:r>
            <a:endParaRPr/>
          </a:p>
          <a:p>
            <a:pPr indent="0" lvl="0" marL="0" marR="0" rtl="0" algn="l">
              <a:lnSpc>
                <a:spcPct val="140000"/>
              </a:lnSpc>
              <a:spcBef>
                <a:spcPts val="0"/>
              </a:spcBef>
              <a:spcAft>
                <a:spcPts val="0"/>
              </a:spcAft>
              <a:buNone/>
            </a:pPr>
            <a:r>
              <a:t/>
            </a:r>
            <a:endParaRPr b="0" i="0" sz="2040" u="none" cap="none" strike="noStrike">
              <a:solidFill>
                <a:srgbClr val="194A8D"/>
              </a:solidFill>
              <a:latin typeface="Arimo"/>
              <a:ea typeface="Arimo"/>
              <a:cs typeface="Arimo"/>
              <a:sym typeface="Arimo"/>
            </a:endParaRPr>
          </a:p>
        </p:txBody>
      </p:sp>
      <p:sp>
        <p:nvSpPr>
          <p:cNvPr id="204" name="Google Shape;204;p7"/>
          <p:cNvSpPr txBox="1"/>
          <p:nvPr/>
        </p:nvSpPr>
        <p:spPr>
          <a:xfrm>
            <a:off x="10208152" y="3495874"/>
            <a:ext cx="6522600" cy="753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40" u="none" cap="none" strike="noStrike">
                <a:solidFill>
                  <a:srgbClr val="194A8D"/>
                </a:solidFill>
                <a:latin typeface="Arimo"/>
                <a:ea typeface="Arimo"/>
                <a:cs typeface="Arimo"/>
                <a:sym typeface="Arimo"/>
              </a:rPr>
              <a:t>Se </a:t>
            </a:r>
            <a:r>
              <a:rPr lang="en-US" sz="2040">
                <a:solidFill>
                  <a:srgbClr val="194A8D"/>
                </a:solidFill>
                <a:latin typeface="Arimo"/>
                <a:ea typeface="Arimo"/>
                <a:cs typeface="Arimo"/>
                <a:sym typeface="Arimo"/>
              </a:rPr>
              <a:t>realiza una exploración</a:t>
            </a:r>
            <a:r>
              <a:rPr b="0" i="0" lang="en-US" sz="2040" u="none" cap="none" strike="noStrike">
                <a:solidFill>
                  <a:srgbClr val="194A8D"/>
                </a:solidFill>
                <a:latin typeface="Arimo"/>
                <a:ea typeface="Arimo"/>
                <a:cs typeface="Arimo"/>
                <a:sym typeface="Arimo"/>
              </a:rPr>
              <a:t> de datos adquiridos.</a:t>
            </a:r>
            <a:endParaRPr/>
          </a:p>
          <a:p>
            <a:pPr indent="0" lvl="0" marL="0" marR="0" rtl="0" algn="l">
              <a:lnSpc>
                <a:spcPct val="140000"/>
              </a:lnSpc>
              <a:spcBef>
                <a:spcPts val="0"/>
              </a:spcBef>
              <a:spcAft>
                <a:spcPts val="0"/>
              </a:spcAft>
              <a:buNone/>
            </a:pPr>
            <a:r>
              <a:t/>
            </a:r>
            <a:endParaRPr b="0" i="0" sz="2040" u="none" cap="none" strike="noStrike">
              <a:solidFill>
                <a:srgbClr val="194A8D"/>
              </a:solidFill>
              <a:latin typeface="Arimo"/>
              <a:ea typeface="Arimo"/>
              <a:cs typeface="Arimo"/>
              <a:sym typeface="Arimo"/>
            </a:endParaRPr>
          </a:p>
        </p:txBody>
      </p:sp>
      <p:sp>
        <p:nvSpPr>
          <p:cNvPr id="205" name="Google Shape;205;p7"/>
          <p:cNvSpPr txBox="1"/>
          <p:nvPr/>
        </p:nvSpPr>
        <p:spPr>
          <a:xfrm>
            <a:off x="10208152" y="5668635"/>
            <a:ext cx="6522600" cy="119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40" u="none" cap="none" strike="noStrike">
                <a:solidFill>
                  <a:srgbClr val="194A8D"/>
                </a:solidFill>
                <a:latin typeface="Arimo"/>
                <a:ea typeface="Arimo"/>
                <a:cs typeface="Arimo"/>
                <a:sym typeface="Arimo"/>
              </a:rPr>
              <a:t>Se crea un nuevo DataFrame y </a:t>
            </a:r>
            <a:r>
              <a:rPr lang="en-US" sz="2040">
                <a:solidFill>
                  <a:srgbClr val="194A8D"/>
                </a:solidFill>
                <a:latin typeface="Arimo"/>
                <a:ea typeface="Arimo"/>
                <a:cs typeface="Arimo"/>
                <a:sym typeface="Arimo"/>
              </a:rPr>
              <a:t>transformarlos datos</a:t>
            </a:r>
            <a:r>
              <a:rPr b="0" i="0" lang="en-US" sz="2040" u="none" cap="none" strike="noStrike">
                <a:solidFill>
                  <a:srgbClr val="194A8D"/>
                </a:solidFill>
                <a:latin typeface="Arimo"/>
                <a:ea typeface="Arimo"/>
                <a:cs typeface="Arimo"/>
                <a:sym typeface="Arimo"/>
              </a:rPr>
              <a:t> con los que se trabajará</a:t>
            </a:r>
            <a:endParaRPr/>
          </a:p>
          <a:p>
            <a:pPr indent="0" lvl="0" marL="0" marR="0" rtl="0" algn="l">
              <a:lnSpc>
                <a:spcPct val="140000"/>
              </a:lnSpc>
              <a:spcBef>
                <a:spcPts val="0"/>
              </a:spcBef>
              <a:spcAft>
                <a:spcPts val="0"/>
              </a:spcAft>
              <a:buNone/>
            </a:pPr>
            <a:r>
              <a:t/>
            </a:r>
            <a:endParaRPr b="0" i="0" sz="2040" u="none" cap="none" strike="noStrike">
              <a:solidFill>
                <a:srgbClr val="194A8D"/>
              </a:solidFill>
              <a:latin typeface="Arimo"/>
              <a:ea typeface="Arimo"/>
              <a:cs typeface="Arimo"/>
              <a:sym typeface="Arimo"/>
            </a:endParaRPr>
          </a:p>
        </p:txBody>
      </p:sp>
      <p:sp>
        <p:nvSpPr>
          <p:cNvPr id="206" name="Google Shape;206;p7"/>
          <p:cNvSpPr txBox="1"/>
          <p:nvPr/>
        </p:nvSpPr>
        <p:spPr>
          <a:xfrm>
            <a:off x="8278025" y="916652"/>
            <a:ext cx="1679700" cy="818100"/>
          </a:xfrm>
          <a:prstGeom prst="rect">
            <a:avLst/>
          </a:prstGeom>
          <a:noFill/>
          <a:ln>
            <a:noFill/>
          </a:ln>
        </p:spPr>
        <p:txBody>
          <a:bodyPr anchorCtr="0" anchor="t" bIns="0" lIns="0" spcFirstLastPara="1" rIns="0" wrap="square" tIns="0">
            <a:spAutoFit/>
          </a:bodyPr>
          <a:lstStyle/>
          <a:p>
            <a:pPr indent="0" lvl="0" marL="0" marR="0" rtl="0" algn="ctr">
              <a:lnSpc>
                <a:spcPct val="106003"/>
              </a:lnSpc>
              <a:spcBef>
                <a:spcPts val="0"/>
              </a:spcBef>
              <a:spcAft>
                <a:spcPts val="0"/>
              </a:spcAft>
              <a:buNone/>
            </a:pPr>
            <a:r>
              <a:rPr b="0" i="0" lang="en-US" sz="5314" u="none" cap="none" strike="noStrike">
                <a:solidFill>
                  <a:srgbClr val="FFFFFF"/>
                </a:solidFill>
                <a:latin typeface="League Spartan"/>
                <a:ea typeface="League Spartan"/>
                <a:cs typeface="League Spartan"/>
                <a:sym typeface="League Spartan"/>
              </a:rPr>
              <a:t>01</a:t>
            </a:r>
            <a:endParaRPr/>
          </a:p>
        </p:txBody>
      </p:sp>
      <p:sp>
        <p:nvSpPr>
          <p:cNvPr id="207" name="Google Shape;207;p7"/>
          <p:cNvSpPr txBox="1"/>
          <p:nvPr/>
        </p:nvSpPr>
        <p:spPr>
          <a:xfrm>
            <a:off x="8304200" y="3209897"/>
            <a:ext cx="1679700" cy="818100"/>
          </a:xfrm>
          <a:prstGeom prst="rect">
            <a:avLst/>
          </a:prstGeom>
          <a:noFill/>
          <a:ln>
            <a:noFill/>
          </a:ln>
        </p:spPr>
        <p:txBody>
          <a:bodyPr anchorCtr="0" anchor="t" bIns="0" lIns="0" spcFirstLastPara="1" rIns="0" wrap="square" tIns="0">
            <a:spAutoFit/>
          </a:bodyPr>
          <a:lstStyle/>
          <a:p>
            <a:pPr indent="0" lvl="0" marL="0" marR="0" rtl="0" algn="ctr">
              <a:lnSpc>
                <a:spcPct val="106003"/>
              </a:lnSpc>
              <a:spcBef>
                <a:spcPts val="0"/>
              </a:spcBef>
              <a:spcAft>
                <a:spcPts val="0"/>
              </a:spcAft>
              <a:buNone/>
            </a:pPr>
            <a:r>
              <a:rPr b="0" i="0" lang="en-US" sz="5314" u="none" cap="none" strike="noStrike">
                <a:solidFill>
                  <a:srgbClr val="FFFFFF"/>
                </a:solidFill>
                <a:latin typeface="League Spartan"/>
                <a:ea typeface="League Spartan"/>
                <a:cs typeface="League Spartan"/>
                <a:sym typeface="League Spartan"/>
              </a:rPr>
              <a:t>02</a:t>
            </a:r>
            <a:endParaRPr/>
          </a:p>
        </p:txBody>
      </p:sp>
      <p:sp>
        <p:nvSpPr>
          <p:cNvPr id="208" name="Google Shape;208;p7"/>
          <p:cNvSpPr txBox="1"/>
          <p:nvPr/>
        </p:nvSpPr>
        <p:spPr>
          <a:xfrm>
            <a:off x="8278025" y="5469252"/>
            <a:ext cx="1679700" cy="818100"/>
          </a:xfrm>
          <a:prstGeom prst="rect">
            <a:avLst/>
          </a:prstGeom>
          <a:noFill/>
          <a:ln>
            <a:noFill/>
          </a:ln>
        </p:spPr>
        <p:txBody>
          <a:bodyPr anchorCtr="0" anchor="t" bIns="0" lIns="0" spcFirstLastPara="1" rIns="0" wrap="square" tIns="0">
            <a:spAutoFit/>
          </a:bodyPr>
          <a:lstStyle/>
          <a:p>
            <a:pPr indent="0" lvl="0" marL="0" marR="0" rtl="0" algn="ctr">
              <a:lnSpc>
                <a:spcPct val="106003"/>
              </a:lnSpc>
              <a:spcBef>
                <a:spcPts val="0"/>
              </a:spcBef>
              <a:spcAft>
                <a:spcPts val="0"/>
              </a:spcAft>
              <a:buNone/>
            </a:pPr>
            <a:r>
              <a:rPr b="0" i="0" lang="en-US" sz="5314" u="none" cap="none" strike="noStrike">
                <a:solidFill>
                  <a:srgbClr val="FFFFFF"/>
                </a:solidFill>
                <a:latin typeface="League Spartan"/>
                <a:ea typeface="League Spartan"/>
                <a:cs typeface="League Spartan"/>
                <a:sym typeface="League Spartan"/>
              </a:rPr>
              <a:t>03</a:t>
            </a:r>
            <a:endParaRPr/>
          </a:p>
        </p:txBody>
      </p:sp>
      <p:sp>
        <p:nvSpPr>
          <p:cNvPr id="209" name="Google Shape;209;p7"/>
          <p:cNvSpPr txBox="1"/>
          <p:nvPr/>
        </p:nvSpPr>
        <p:spPr>
          <a:xfrm>
            <a:off x="8330375" y="7952879"/>
            <a:ext cx="1679700" cy="818100"/>
          </a:xfrm>
          <a:prstGeom prst="rect">
            <a:avLst/>
          </a:prstGeom>
          <a:noFill/>
          <a:ln>
            <a:noFill/>
          </a:ln>
        </p:spPr>
        <p:txBody>
          <a:bodyPr anchorCtr="0" anchor="t" bIns="0" lIns="0" spcFirstLastPara="1" rIns="0" wrap="square" tIns="0">
            <a:spAutoFit/>
          </a:bodyPr>
          <a:lstStyle/>
          <a:p>
            <a:pPr indent="0" lvl="0" marL="0" marR="0" rtl="0" algn="ctr">
              <a:lnSpc>
                <a:spcPct val="106003"/>
              </a:lnSpc>
              <a:spcBef>
                <a:spcPts val="0"/>
              </a:spcBef>
              <a:spcAft>
                <a:spcPts val="0"/>
              </a:spcAft>
              <a:buNone/>
            </a:pPr>
            <a:r>
              <a:rPr b="0" i="0" lang="en-US" sz="5314" u="none" cap="none" strike="noStrike">
                <a:solidFill>
                  <a:srgbClr val="FFFFFF"/>
                </a:solidFill>
                <a:latin typeface="League Spartan"/>
                <a:ea typeface="League Spartan"/>
                <a:cs typeface="League Spartan"/>
                <a:sym typeface="League Spartan"/>
              </a:rPr>
              <a:t>04</a:t>
            </a:r>
            <a:endParaRPr/>
          </a:p>
        </p:txBody>
      </p:sp>
      <p:sp>
        <p:nvSpPr>
          <p:cNvPr id="210" name="Google Shape;210;p7"/>
          <p:cNvSpPr txBox="1"/>
          <p:nvPr/>
        </p:nvSpPr>
        <p:spPr>
          <a:xfrm>
            <a:off x="10036150" y="7937067"/>
            <a:ext cx="7024200" cy="1589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40" u="none" cap="none" strike="noStrike">
                <a:solidFill>
                  <a:srgbClr val="194A8D"/>
                </a:solidFill>
                <a:latin typeface="Arimo"/>
                <a:ea typeface="Arimo"/>
                <a:cs typeface="Arimo"/>
                <a:sym typeface="Arimo"/>
              </a:rPr>
              <a:t>Se identifican las variables más importante para trabajar:</a:t>
            </a:r>
            <a:endParaRPr sz="2040">
              <a:solidFill>
                <a:srgbClr val="194A8D"/>
              </a:solidFill>
              <a:latin typeface="Arimo"/>
              <a:ea typeface="Arimo"/>
              <a:cs typeface="Arimo"/>
              <a:sym typeface="Arimo"/>
            </a:endParaRPr>
          </a:p>
          <a:p>
            <a:pPr indent="0" lvl="0" marL="0" marR="0" rtl="0" algn="l">
              <a:lnSpc>
                <a:spcPct val="140000"/>
              </a:lnSpc>
              <a:spcBef>
                <a:spcPts val="0"/>
              </a:spcBef>
              <a:spcAft>
                <a:spcPts val="0"/>
              </a:spcAft>
              <a:buNone/>
            </a:pPr>
            <a:r>
              <a:rPr b="1" i="0" lang="en-US" sz="1940" u="none" cap="none" strike="noStrike">
                <a:solidFill>
                  <a:srgbClr val="194A8D"/>
                </a:solidFill>
                <a:latin typeface="Arimo"/>
                <a:ea typeface="Arimo"/>
                <a:cs typeface="Arimo"/>
                <a:sym typeface="Arimo"/>
              </a:rPr>
              <a:t>https://colab.research.google.com/drive/1pSNGU4eVd6f-LUrz0iD1vkrIPsJm1rXc#scrollTo=4nQkafTP4Jbu</a:t>
            </a:r>
            <a:endParaRPr sz="1300"/>
          </a:p>
          <a:p>
            <a:pPr indent="0" lvl="0" marL="0" marR="0" rtl="0" algn="l">
              <a:lnSpc>
                <a:spcPct val="140000"/>
              </a:lnSpc>
              <a:spcBef>
                <a:spcPts val="0"/>
              </a:spcBef>
              <a:spcAft>
                <a:spcPts val="0"/>
              </a:spcAft>
              <a:buNone/>
            </a:pPr>
            <a:r>
              <a:t/>
            </a:r>
            <a:endParaRPr b="1" i="0" sz="2040" u="none" cap="none" strike="noStrike">
              <a:solidFill>
                <a:srgbClr val="194A8D"/>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14" name="Shape 214"/>
        <p:cNvGrpSpPr/>
        <p:nvPr/>
      </p:nvGrpSpPr>
      <p:grpSpPr>
        <a:xfrm>
          <a:off x="0" y="0"/>
          <a:ext cx="0" cy="0"/>
          <a:chOff x="0" y="0"/>
          <a:chExt cx="0" cy="0"/>
        </a:xfrm>
      </p:grpSpPr>
      <p:pic>
        <p:nvPicPr>
          <p:cNvPr id="215" name="Google Shape;215;p8"/>
          <p:cNvPicPr preferRelativeResize="0"/>
          <p:nvPr/>
        </p:nvPicPr>
        <p:blipFill rotWithShape="1">
          <a:blip r:embed="rId3">
            <a:alphaModFix/>
          </a:blip>
          <a:srcRect b="0" l="0" r="0" t="0"/>
          <a:stretch/>
        </p:blipFill>
        <p:spPr>
          <a:xfrm>
            <a:off x="5899642" y="2573015"/>
            <a:ext cx="6128597" cy="6128597"/>
          </a:xfrm>
          <a:prstGeom prst="rect">
            <a:avLst/>
          </a:prstGeom>
          <a:noFill/>
          <a:ln>
            <a:noFill/>
          </a:ln>
        </p:spPr>
      </p:pic>
      <p:sp>
        <p:nvSpPr>
          <p:cNvPr id="216" name="Google Shape;216;p8"/>
          <p:cNvSpPr/>
          <p:nvPr/>
        </p:nvSpPr>
        <p:spPr>
          <a:xfrm rot="-1576438">
            <a:off x="10386248" y="2971929"/>
            <a:ext cx="1692493" cy="478129"/>
          </a:xfrm>
          <a:custGeom>
            <a:rect b="b" l="l" r="r" t="t"/>
            <a:pathLst>
              <a:path extrusionOk="0" h="478129" w="1692493">
                <a:moveTo>
                  <a:pt x="0" y="0"/>
                </a:moveTo>
                <a:lnTo>
                  <a:pt x="1692493" y="0"/>
                </a:lnTo>
                <a:lnTo>
                  <a:pt x="1692493" y="478130"/>
                </a:lnTo>
                <a:lnTo>
                  <a:pt x="0" y="478130"/>
                </a:lnTo>
                <a:lnTo>
                  <a:pt x="0" y="0"/>
                </a:lnTo>
                <a:close/>
              </a:path>
            </a:pathLst>
          </a:custGeom>
          <a:blipFill rotWithShape="1">
            <a:blip r:embed="rId4">
              <a:alphaModFix/>
            </a:blip>
            <a:stretch>
              <a:fillRect b="0" l="0" r="0" t="0"/>
            </a:stretch>
          </a:blipFill>
          <a:ln>
            <a:noFill/>
          </a:ln>
        </p:spPr>
      </p:sp>
      <p:sp>
        <p:nvSpPr>
          <p:cNvPr id="217" name="Google Shape;217;p8"/>
          <p:cNvSpPr/>
          <p:nvPr/>
        </p:nvSpPr>
        <p:spPr>
          <a:xfrm rot="-557215">
            <a:off x="11499582" y="6148290"/>
            <a:ext cx="1858670" cy="525074"/>
          </a:xfrm>
          <a:custGeom>
            <a:rect b="b" l="l" r="r" t="t"/>
            <a:pathLst>
              <a:path extrusionOk="0" h="525074" w="1858670">
                <a:moveTo>
                  <a:pt x="0" y="0"/>
                </a:moveTo>
                <a:lnTo>
                  <a:pt x="1858670" y="0"/>
                </a:lnTo>
                <a:lnTo>
                  <a:pt x="1858670" y="525074"/>
                </a:lnTo>
                <a:lnTo>
                  <a:pt x="0" y="525074"/>
                </a:lnTo>
                <a:lnTo>
                  <a:pt x="0" y="0"/>
                </a:lnTo>
                <a:close/>
              </a:path>
            </a:pathLst>
          </a:custGeom>
          <a:blipFill rotWithShape="1">
            <a:blip r:embed="rId4">
              <a:alphaModFix/>
            </a:blip>
            <a:stretch>
              <a:fillRect b="0" l="0" r="0" t="0"/>
            </a:stretch>
          </a:blipFill>
          <a:ln>
            <a:noFill/>
          </a:ln>
        </p:spPr>
      </p:sp>
      <p:sp>
        <p:nvSpPr>
          <p:cNvPr id="218" name="Google Shape;218;p8"/>
          <p:cNvSpPr/>
          <p:nvPr/>
        </p:nvSpPr>
        <p:spPr>
          <a:xfrm flipH="1" rot="-1538487">
            <a:off x="5661600" y="7912720"/>
            <a:ext cx="1827660" cy="516314"/>
          </a:xfrm>
          <a:custGeom>
            <a:rect b="b" l="l" r="r" t="t"/>
            <a:pathLst>
              <a:path extrusionOk="0" h="516314" w="1827660">
                <a:moveTo>
                  <a:pt x="1827660" y="0"/>
                </a:moveTo>
                <a:lnTo>
                  <a:pt x="0" y="0"/>
                </a:lnTo>
                <a:lnTo>
                  <a:pt x="0" y="516314"/>
                </a:lnTo>
                <a:lnTo>
                  <a:pt x="1827660" y="516314"/>
                </a:lnTo>
                <a:lnTo>
                  <a:pt x="1827660" y="0"/>
                </a:lnTo>
                <a:close/>
              </a:path>
            </a:pathLst>
          </a:custGeom>
          <a:blipFill rotWithShape="1">
            <a:blip r:embed="rId4">
              <a:alphaModFix/>
            </a:blip>
            <a:stretch>
              <a:fillRect b="0" l="0" r="0" t="0"/>
            </a:stretch>
          </a:blipFill>
          <a:ln>
            <a:noFill/>
          </a:ln>
        </p:spPr>
      </p:sp>
      <p:sp>
        <p:nvSpPr>
          <p:cNvPr id="219" name="Google Shape;219;p8"/>
          <p:cNvSpPr/>
          <p:nvPr/>
        </p:nvSpPr>
        <p:spPr>
          <a:xfrm flipH="1" rot="966149">
            <a:off x="3742816" y="5931794"/>
            <a:ext cx="2633995" cy="744103"/>
          </a:xfrm>
          <a:custGeom>
            <a:rect b="b" l="l" r="r" t="t"/>
            <a:pathLst>
              <a:path extrusionOk="0" h="744103" w="2633995">
                <a:moveTo>
                  <a:pt x="2633995" y="0"/>
                </a:moveTo>
                <a:lnTo>
                  <a:pt x="0" y="0"/>
                </a:lnTo>
                <a:lnTo>
                  <a:pt x="0" y="744104"/>
                </a:lnTo>
                <a:lnTo>
                  <a:pt x="2633995" y="744104"/>
                </a:lnTo>
                <a:lnTo>
                  <a:pt x="2633995" y="0"/>
                </a:lnTo>
                <a:close/>
              </a:path>
            </a:pathLst>
          </a:custGeom>
          <a:blipFill rotWithShape="1">
            <a:blip r:embed="rId4">
              <a:alphaModFix/>
            </a:blip>
            <a:stretch>
              <a:fillRect b="0" l="0" r="0" t="0"/>
            </a:stretch>
          </a:blipFill>
          <a:ln>
            <a:noFill/>
          </a:ln>
        </p:spPr>
      </p:sp>
      <p:sp>
        <p:nvSpPr>
          <p:cNvPr id="220" name="Google Shape;220;p8"/>
          <p:cNvSpPr/>
          <p:nvPr/>
        </p:nvSpPr>
        <p:spPr>
          <a:xfrm flipH="1" rot="1958678">
            <a:off x="4944361" y="3352840"/>
            <a:ext cx="2052576" cy="593604"/>
          </a:xfrm>
          <a:custGeom>
            <a:rect b="b" l="l" r="r" t="t"/>
            <a:pathLst>
              <a:path extrusionOk="0" h="508599" w="1800349">
                <a:moveTo>
                  <a:pt x="1800349" y="0"/>
                </a:moveTo>
                <a:lnTo>
                  <a:pt x="0" y="0"/>
                </a:lnTo>
                <a:lnTo>
                  <a:pt x="0" y="508599"/>
                </a:lnTo>
                <a:lnTo>
                  <a:pt x="1800349" y="508599"/>
                </a:lnTo>
                <a:lnTo>
                  <a:pt x="1800349" y="0"/>
                </a:lnTo>
                <a:close/>
              </a:path>
            </a:pathLst>
          </a:custGeom>
          <a:blipFill rotWithShape="1">
            <a:blip r:embed="rId4">
              <a:alphaModFix/>
            </a:blip>
            <a:stretch>
              <a:fillRect b="0" l="0" r="0" t="0"/>
            </a:stretch>
          </a:blipFill>
          <a:ln>
            <a:noFill/>
          </a:ln>
        </p:spPr>
      </p:sp>
      <p:sp>
        <p:nvSpPr>
          <p:cNvPr id="221" name="Google Shape;221;p8"/>
          <p:cNvSpPr/>
          <p:nvPr/>
        </p:nvSpPr>
        <p:spPr>
          <a:xfrm>
            <a:off x="16537459" y="-1299795"/>
            <a:ext cx="2891099" cy="5555874"/>
          </a:xfrm>
          <a:custGeom>
            <a:rect b="b" l="l" r="r" t="t"/>
            <a:pathLst>
              <a:path extrusionOk="0" h="5555874" w="2891099">
                <a:moveTo>
                  <a:pt x="0" y="0"/>
                </a:moveTo>
                <a:lnTo>
                  <a:pt x="2891098" y="0"/>
                </a:lnTo>
                <a:lnTo>
                  <a:pt x="2891098" y="5555873"/>
                </a:lnTo>
                <a:lnTo>
                  <a:pt x="0" y="5555873"/>
                </a:lnTo>
                <a:lnTo>
                  <a:pt x="0" y="0"/>
                </a:lnTo>
                <a:close/>
              </a:path>
            </a:pathLst>
          </a:custGeom>
          <a:blipFill rotWithShape="1">
            <a:blip r:embed="rId5">
              <a:alphaModFix/>
            </a:blip>
            <a:stretch>
              <a:fillRect b="0" l="0" r="0" t="0"/>
            </a:stretch>
          </a:blipFill>
          <a:ln>
            <a:noFill/>
          </a:ln>
        </p:spPr>
      </p:sp>
      <p:sp>
        <p:nvSpPr>
          <p:cNvPr id="222" name="Google Shape;222;p8"/>
          <p:cNvSpPr txBox="1"/>
          <p:nvPr/>
        </p:nvSpPr>
        <p:spPr>
          <a:xfrm>
            <a:off x="1721057" y="374754"/>
            <a:ext cx="14816400" cy="121050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7865">
                <a:solidFill>
                  <a:srgbClr val="FFFFFF"/>
                </a:solidFill>
                <a:latin typeface="League Spartan"/>
                <a:ea typeface="League Spartan"/>
                <a:cs typeface="League Spartan"/>
                <a:sym typeface="League Spartan"/>
              </a:rPr>
              <a:t>HIPÓTESIS</a:t>
            </a:r>
            <a:r>
              <a:rPr b="0" i="0" lang="en-US" sz="7865" u="none" cap="none" strike="noStrike">
                <a:solidFill>
                  <a:srgbClr val="FFFFFF"/>
                </a:solidFill>
                <a:latin typeface="League Spartan"/>
                <a:ea typeface="League Spartan"/>
                <a:cs typeface="League Spartan"/>
                <a:sym typeface="League Spartan"/>
              </a:rPr>
              <a:t> PLANTEADAS</a:t>
            </a:r>
            <a:endParaRPr/>
          </a:p>
        </p:txBody>
      </p:sp>
      <p:sp>
        <p:nvSpPr>
          <p:cNvPr id="223" name="Google Shape;223;p8"/>
          <p:cNvSpPr/>
          <p:nvPr/>
        </p:nvSpPr>
        <p:spPr>
          <a:xfrm flipH="1">
            <a:off x="-1140557" y="-819359"/>
            <a:ext cx="2891099" cy="5555874"/>
          </a:xfrm>
          <a:custGeom>
            <a:rect b="b" l="l" r="r" t="t"/>
            <a:pathLst>
              <a:path extrusionOk="0" h="5555874" w="2891099">
                <a:moveTo>
                  <a:pt x="2891098" y="0"/>
                </a:moveTo>
                <a:lnTo>
                  <a:pt x="0" y="0"/>
                </a:lnTo>
                <a:lnTo>
                  <a:pt x="0" y="5555874"/>
                </a:lnTo>
                <a:lnTo>
                  <a:pt x="2891098" y="5555874"/>
                </a:lnTo>
                <a:lnTo>
                  <a:pt x="2891098" y="0"/>
                </a:lnTo>
                <a:close/>
              </a:path>
            </a:pathLst>
          </a:custGeom>
          <a:blipFill rotWithShape="1">
            <a:blip r:embed="rId5">
              <a:alphaModFix/>
            </a:blip>
            <a:stretch>
              <a:fillRect b="0" l="0" r="0" t="0"/>
            </a:stretch>
          </a:blipFill>
          <a:ln>
            <a:noFill/>
          </a:ln>
        </p:spPr>
      </p:sp>
      <p:sp>
        <p:nvSpPr>
          <p:cNvPr id="224" name="Google Shape;224;p8"/>
          <p:cNvSpPr txBox="1"/>
          <p:nvPr/>
        </p:nvSpPr>
        <p:spPr>
          <a:xfrm>
            <a:off x="12097139" y="1810652"/>
            <a:ext cx="5886000" cy="26652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1842" u="none" cap="none" strike="noStrike">
                <a:solidFill>
                  <a:srgbClr val="6CE5E8"/>
                </a:solidFill>
                <a:latin typeface="Arimo"/>
                <a:ea typeface="Arimo"/>
                <a:cs typeface="Arimo"/>
                <a:sym typeface="Arimo"/>
              </a:rPr>
              <a:t>Hipotesis 1:</a:t>
            </a:r>
            <a:r>
              <a:rPr b="1" i="0" lang="en-US" sz="1842" u="none" cap="none" strike="noStrike">
                <a:solidFill>
                  <a:srgbClr val="FFFFFF"/>
                </a:solidFill>
                <a:latin typeface="Arimo"/>
                <a:ea typeface="Arimo"/>
                <a:cs typeface="Arimo"/>
                <a:sym typeface="Arimo"/>
              </a:rPr>
              <a:t> </a:t>
            </a:r>
            <a:r>
              <a:rPr b="0" i="0" lang="en-US" sz="1842" u="none" cap="none" strike="noStrike">
                <a:solidFill>
                  <a:srgbClr val="FFFFFF"/>
                </a:solidFill>
                <a:latin typeface="Arimo"/>
                <a:ea typeface="Arimo"/>
                <a:cs typeface="Arimo"/>
                <a:sym typeface="Arimo"/>
              </a:rPr>
              <a:t>Las promociones como "Two Day sale", "Price Savers" y "Green Light Special" incrementan significativamente las ventas unitarias. A su vez superan el costo promedio deseado de esta inversión.</a:t>
            </a:r>
            <a:endParaRPr/>
          </a:p>
          <a:p>
            <a:pPr indent="0" lvl="0" marL="0" marR="0" rtl="0" algn="l">
              <a:lnSpc>
                <a:spcPct val="140010"/>
              </a:lnSpc>
              <a:spcBef>
                <a:spcPts val="0"/>
              </a:spcBef>
              <a:spcAft>
                <a:spcPts val="0"/>
              </a:spcAft>
              <a:buNone/>
            </a:pPr>
            <a:r>
              <a:rPr b="0" i="0" lang="en-US" sz="1842" u="none" cap="none" strike="noStrike">
                <a:solidFill>
                  <a:srgbClr val="FFFFFF"/>
                </a:solidFill>
                <a:latin typeface="Arimo"/>
                <a:ea typeface="Arimo"/>
                <a:cs typeface="Arimo"/>
                <a:sym typeface="Arimo"/>
              </a:rPr>
              <a:t>Se </a:t>
            </a:r>
            <a:r>
              <a:rPr lang="en-US" sz="1842">
                <a:solidFill>
                  <a:srgbClr val="FFFFFF"/>
                </a:solidFill>
                <a:latin typeface="Arimo"/>
                <a:ea typeface="Arimo"/>
                <a:cs typeface="Arimo"/>
                <a:sym typeface="Arimo"/>
              </a:rPr>
              <a:t>plantea</a:t>
            </a:r>
            <a:r>
              <a:rPr b="0" i="0" lang="en-US" sz="1842" u="none" cap="none" strike="noStrike">
                <a:solidFill>
                  <a:srgbClr val="FFFFFF"/>
                </a:solidFill>
                <a:latin typeface="Arimo"/>
                <a:ea typeface="Arimo"/>
                <a:cs typeface="Arimo"/>
                <a:sym typeface="Arimo"/>
              </a:rPr>
              <a:t> como </a:t>
            </a:r>
            <a:r>
              <a:rPr lang="en-US" sz="1842">
                <a:solidFill>
                  <a:srgbClr val="FFFFFF"/>
                </a:solidFill>
                <a:latin typeface="Arimo"/>
                <a:ea typeface="Arimo"/>
                <a:cs typeface="Arimo"/>
                <a:sym typeface="Arimo"/>
              </a:rPr>
              <a:t>Hipótesis</a:t>
            </a:r>
            <a:r>
              <a:rPr b="0" i="0" lang="en-US" sz="1842" u="none" cap="none" strike="noStrike">
                <a:solidFill>
                  <a:srgbClr val="FFFFFF"/>
                </a:solidFill>
                <a:latin typeface="Arimo"/>
                <a:ea typeface="Arimo"/>
                <a:cs typeface="Arimo"/>
                <a:sym typeface="Arimo"/>
              </a:rPr>
              <a:t> complementaria que estas promociones hacen parte del TOP 10 de promociones implementadas por la cadena.</a:t>
            </a:r>
            <a:endParaRPr/>
          </a:p>
        </p:txBody>
      </p:sp>
      <p:sp>
        <p:nvSpPr>
          <p:cNvPr id="225" name="Google Shape;225;p8"/>
          <p:cNvSpPr txBox="1"/>
          <p:nvPr/>
        </p:nvSpPr>
        <p:spPr>
          <a:xfrm>
            <a:off x="13388439" y="5098479"/>
            <a:ext cx="4593539" cy="1080873"/>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2070" u="none" cap="none" strike="noStrike">
                <a:solidFill>
                  <a:srgbClr val="6299E4"/>
                </a:solidFill>
                <a:latin typeface="Arimo"/>
                <a:ea typeface="Arimo"/>
                <a:cs typeface="Arimo"/>
                <a:sym typeface="Arimo"/>
              </a:rPr>
              <a:t>Hipotesis 2:</a:t>
            </a:r>
            <a:r>
              <a:rPr b="0" i="0" lang="en-US" sz="2070" u="none" cap="none" strike="noStrike">
                <a:solidFill>
                  <a:srgbClr val="FFFFFF"/>
                </a:solidFill>
                <a:latin typeface="Arimo"/>
                <a:ea typeface="Arimo"/>
                <a:cs typeface="Arimo"/>
                <a:sym typeface="Arimo"/>
              </a:rPr>
              <a:t> Estados unidos genera más ventas pero a mayor costo que México y Canadá.</a:t>
            </a:r>
            <a:endParaRPr/>
          </a:p>
        </p:txBody>
      </p:sp>
      <p:sp>
        <p:nvSpPr>
          <p:cNvPr id="226" name="Google Shape;226;p8"/>
          <p:cNvSpPr txBox="1"/>
          <p:nvPr/>
        </p:nvSpPr>
        <p:spPr>
          <a:xfrm>
            <a:off x="190357" y="8053836"/>
            <a:ext cx="5449500" cy="1628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34" u="none" cap="none" strike="noStrike">
                <a:solidFill>
                  <a:srgbClr val="80B2E8"/>
                </a:solidFill>
                <a:latin typeface="Arimo"/>
                <a:ea typeface="Arimo"/>
                <a:cs typeface="Arimo"/>
                <a:sym typeface="Arimo"/>
              </a:rPr>
              <a:t>Hipotesis 4</a:t>
            </a:r>
            <a:r>
              <a:rPr b="0" i="0" lang="en-US" sz="2034" u="none" cap="none" strike="noStrike">
                <a:solidFill>
                  <a:srgbClr val="FFFFFF"/>
                </a:solidFill>
                <a:latin typeface="Arimo"/>
                <a:ea typeface="Arimo"/>
                <a:cs typeface="Arimo"/>
                <a:sym typeface="Arimo"/>
              </a:rPr>
              <a:t>: para la evaluación por </a:t>
            </a:r>
            <a:r>
              <a:rPr lang="en-US" sz="2034">
                <a:solidFill>
                  <a:srgbClr val="FFFFFF"/>
                </a:solidFill>
                <a:latin typeface="Arimo"/>
                <a:ea typeface="Arimo"/>
                <a:cs typeface="Arimo"/>
                <a:sym typeface="Arimo"/>
              </a:rPr>
              <a:t>géneros</a:t>
            </a:r>
            <a:r>
              <a:rPr b="0" i="0" lang="en-US" sz="2034" u="none" cap="none" strike="noStrike">
                <a:solidFill>
                  <a:srgbClr val="FFFFFF"/>
                </a:solidFill>
                <a:latin typeface="Arimo"/>
                <a:ea typeface="Arimo"/>
                <a:cs typeface="Arimo"/>
                <a:sym typeface="Arimo"/>
              </a:rPr>
              <a:t>, se desea investigar si la mediana de ventas del género femenino es mayor a las </a:t>
            </a:r>
            <a:r>
              <a:rPr lang="en-US" sz="2034">
                <a:solidFill>
                  <a:srgbClr val="FFFFFF"/>
                </a:solidFill>
                <a:latin typeface="Arimo"/>
                <a:ea typeface="Arimo"/>
                <a:cs typeface="Arimo"/>
                <a:sym typeface="Arimo"/>
              </a:rPr>
              <a:t>del</a:t>
            </a:r>
            <a:r>
              <a:rPr b="0" i="0" lang="en-US" sz="2034" u="none" cap="none" strike="noStrike">
                <a:solidFill>
                  <a:srgbClr val="FFFFFF"/>
                </a:solidFill>
                <a:latin typeface="Arimo"/>
                <a:ea typeface="Arimo"/>
                <a:cs typeface="Arimo"/>
                <a:sym typeface="Arimo"/>
              </a:rPr>
              <a:t> </a:t>
            </a:r>
            <a:r>
              <a:rPr lang="en-US" sz="2034">
                <a:solidFill>
                  <a:srgbClr val="FFFFFF"/>
                </a:solidFill>
                <a:latin typeface="Arimo"/>
                <a:ea typeface="Arimo"/>
                <a:cs typeface="Arimo"/>
                <a:sym typeface="Arimo"/>
              </a:rPr>
              <a:t>género</a:t>
            </a:r>
            <a:r>
              <a:rPr b="0" i="0" lang="en-US" sz="2034" u="none" cap="none" strike="noStrike">
                <a:solidFill>
                  <a:srgbClr val="FFFFFF"/>
                </a:solidFill>
                <a:latin typeface="Arimo"/>
                <a:ea typeface="Arimo"/>
                <a:cs typeface="Arimo"/>
                <a:sym typeface="Arimo"/>
              </a:rPr>
              <a:t> masculino.</a:t>
            </a:r>
            <a:endParaRPr/>
          </a:p>
        </p:txBody>
      </p:sp>
      <p:sp>
        <p:nvSpPr>
          <p:cNvPr id="227" name="Google Shape;227;p8"/>
          <p:cNvSpPr txBox="1"/>
          <p:nvPr/>
        </p:nvSpPr>
        <p:spPr>
          <a:xfrm>
            <a:off x="972098" y="4760226"/>
            <a:ext cx="4079100" cy="764700"/>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2070" u="none" cap="none" strike="noStrike">
                <a:solidFill>
                  <a:srgbClr val="6299E4"/>
                </a:solidFill>
                <a:latin typeface="Arimo"/>
                <a:ea typeface="Arimo"/>
                <a:cs typeface="Arimo"/>
                <a:sym typeface="Arimo"/>
              </a:rPr>
              <a:t>Hipotesis 5:</a:t>
            </a:r>
            <a:r>
              <a:rPr b="0" i="0" lang="en-US" sz="2070" u="none" cap="none" strike="noStrike">
                <a:solidFill>
                  <a:srgbClr val="FFFFFF"/>
                </a:solidFill>
                <a:latin typeface="Arimo"/>
                <a:ea typeface="Arimo"/>
                <a:cs typeface="Arimo"/>
                <a:sym typeface="Arimo"/>
              </a:rPr>
              <a:t> Los clientes solteros compran más bebidas </a:t>
            </a:r>
            <a:r>
              <a:rPr lang="en-US" sz="2070">
                <a:solidFill>
                  <a:srgbClr val="FFFFFF"/>
                </a:solidFill>
                <a:latin typeface="Arimo"/>
                <a:ea typeface="Arimo"/>
                <a:cs typeface="Arimo"/>
                <a:sym typeface="Arimo"/>
              </a:rPr>
              <a:t>alcohólicas</a:t>
            </a:r>
            <a:r>
              <a:rPr b="0" i="0" lang="en-US" sz="2070" u="none" cap="none" strike="noStrike">
                <a:solidFill>
                  <a:srgbClr val="FFFFFF"/>
                </a:solidFill>
                <a:latin typeface="Arimo"/>
                <a:ea typeface="Arimo"/>
                <a:cs typeface="Arimo"/>
                <a:sym typeface="Arimo"/>
              </a:rPr>
              <a:t>.</a:t>
            </a:r>
            <a:endParaRPr/>
          </a:p>
        </p:txBody>
      </p:sp>
      <p:sp>
        <p:nvSpPr>
          <p:cNvPr id="228" name="Google Shape;228;p8"/>
          <p:cNvSpPr txBox="1"/>
          <p:nvPr/>
        </p:nvSpPr>
        <p:spPr>
          <a:xfrm>
            <a:off x="972100" y="2081421"/>
            <a:ext cx="5546700" cy="764700"/>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2070" u="none" cap="none" strike="noStrike">
                <a:solidFill>
                  <a:srgbClr val="6CE5E8"/>
                </a:solidFill>
                <a:latin typeface="Arimo"/>
                <a:ea typeface="Arimo"/>
                <a:cs typeface="Arimo"/>
                <a:sym typeface="Arimo"/>
              </a:rPr>
              <a:t>Hipotesis 6: </a:t>
            </a:r>
            <a:r>
              <a:rPr b="0" i="0" lang="en-US" sz="2070" u="none" cap="none" strike="noStrike">
                <a:solidFill>
                  <a:srgbClr val="FFFFFF"/>
                </a:solidFill>
                <a:latin typeface="Arimo"/>
                <a:ea typeface="Arimo"/>
                <a:cs typeface="Arimo"/>
                <a:sym typeface="Arimo"/>
              </a:rPr>
              <a:t>La tarjeta de categoría Golden genera mayores rangos en montos de ventas.</a:t>
            </a:r>
            <a:endParaRPr/>
          </a:p>
        </p:txBody>
      </p:sp>
      <p:sp>
        <p:nvSpPr>
          <p:cNvPr id="229" name="Google Shape;229;p8"/>
          <p:cNvSpPr/>
          <p:nvPr/>
        </p:nvSpPr>
        <p:spPr>
          <a:xfrm rot="1183004">
            <a:off x="10685535" y="7532189"/>
            <a:ext cx="1707879" cy="524419"/>
          </a:xfrm>
          <a:custGeom>
            <a:rect b="b" l="l" r="r" t="t"/>
            <a:pathLst>
              <a:path extrusionOk="0" h="525074" w="1858670">
                <a:moveTo>
                  <a:pt x="0" y="0"/>
                </a:moveTo>
                <a:lnTo>
                  <a:pt x="1858670" y="0"/>
                </a:lnTo>
                <a:lnTo>
                  <a:pt x="1858670" y="525074"/>
                </a:lnTo>
                <a:lnTo>
                  <a:pt x="0" y="525074"/>
                </a:lnTo>
                <a:lnTo>
                  <a:pt x="0" y="0"/>
                </a:lnTo>
                <a:close/>
              </a:path>
            </a:pathLst>
          </a:custGeom>
          <a:blipFill rotWithShape="1">
            <a:blip r:embed="rId4">
              <a:alphaModFix/>
            </a:blip>
            <a:stretch>
              <a:fillRect b="0" l="0" r="0" t="0"/>
            </a:stretch>
          </a:blipFill>
          <a:ln>
            <a:noFill/>
          </a:ln>
        </p:spPr>
      </p:sp>
      <p:sp>
        <p:nvSpPr>
          <p:cNvPr id="230" name="Google Shape;230;p8"/>
          <p:cNvSpPr txBox="1"/>
          <p:nvPr/>
        </p:nvSpPr>
        <p:spPr>
          <a:xfrm>
            <a:off x="12556536" y="6772273"/>
            <a:ext cx="5426400" cy="3157200"/>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1" i="0" lang="en-US" sz="1899" u="none" cap="none" strike="noStrike">
                <a:solidFill>
                  <a:srgbClr val="2D8BBA"/>
                </a:solidFill>
                <a:latin typeface="Arimo"/>
                <a:ea typeface="Arimo"/>
                <a:cs typeface="Arimo"/>
                <a:sym typeface="Arimo"/>
              </a:rPr>
              <a:t>Hipotesis 3: </a:t>
            </a:r>
            <a:r>
              <a:rPr b="0" i="0" lang="en-US" sz="1899" u="none" cap="none" strike="noStrike">
                <a:solidFill>
                  <a:srgbClr val="FFFFFF"/>
                </a:solidFill>
                <a:latin typeface="Arimo"/>
                <a:ea typeface="Arimo"/>
                <a:cs typeface="Arimo"/>
                <a:sym typeface="Arimo"/>
              </a:rPr>
              <a:t>demostrar que a mayor nivel educativo de clientes, estos presentan una tendencia de ventas </a:t>
            </a:r>
            <a:r>
              <a:rPr lang="en-US" sz="1899">
                <a:solidFill>
                  <a:srgbClr val="FFFFFF"/>
                </a:solidFill>
                <a:latin typeface="Arimo"/>
                <a:ea typeface="Arimo"/>
                <a:cs typeface="Arimo"/>
                <a:sym typeface="Arimo"/>
              </a:rPr>
              <a:t>más</a:t>
            </a:r>
            <a:r>
              <a:rPr b="0" i="0" lang="en-US" sz="1899" u="none" cap="none" strike="noStrike">
                <a:solidFill>
                  <a:srgbClr val="FFFFFF"/>
                </a:solidFill>
                <a:latin typeface="Arimo"/>
                <a:ea typeface="Arimo"/>
                <a:cs typeface="Arimo"/>
                <a:sym typeface="Arimo"/>
              </a:rPr>
              <a:t> altas en Supermercados de lujo o de tipo Gourmet.</a:t>
            </a:r>
            <a:endParaRPr/>
          </a:p>
          <a:p>
            <a:pPr indent="0" lvl="0" marL="0" marR="0" rtl="0" algn="just">
              <a:lnSpc>
                <a:spcPct val="140021"/>
              </a:lnSpc>
              <a:spcBef>
                <a:spcPts val="0"/>
              </a:spcBef>
              <a:spcAft>
                <a:spcPts val="0"/>
              </a:spcAft>
              <a:buNone/>
            </a:pPr>
            <a:r>
              <a:rPr b="0" i="0" lang="en-US" sz="1899" u="none" cap="none" strike="noStrike">
                <a:solidFill>
                  <a:srgbClr val="FFFFFF"/>
                </a:solidFill>
                <a:latin typeface="Arimo"/>
                <a:ea typeface="Arimo"/>
                <a:cs typeface="Arimo"/>
                <a:sym typeface="Arimo"/>
              </a:rPr>
              <a:t>Se desea demostrar como </a:t>
            </a:r>
            <a:r>
              <a:rPr lang="en-US" sz="1899">
                <a:solidFill>
                  <a:srgbClr val="FFFFFF"/>
                </a:solidFill>
                <a:latin typeface="Arimo"/>
                <a:ea typeface="Arimo"/>
                <a:cs typeface="Arimo"/>
                <a:sym typeface="Arimo"/>
              </a:rPr>
              <a:t>hipótesis</a:t>
            </a:r>
            <a:r>
              <a:rPr b="0" i="0" lang="en-US" sz="1899" u="none" cap="none" strike="noStrike">
                <a:solidFill>
                  <a:srgbClr val="FFFFFF"/>
                </a:solidFill>
                <a:latin typeface="Arimo"/>
                <a:ea typeface="Arimo"/>
                <a:cs typeface="Arimo"/>
                <a:sym typeface="Arimo"/>
              </a:rPr>
              <a:t> complementaria que los supermercados de lujo a pesar de su categoría están generando mayores ventas.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34" name="Shape 234"/>
        <p:cNvGrpSpPr/>
        <p:nvPr/>
      </p:nvGrpSpPr>
      <p:grpSpPr>
        <a:xfrm>
          <a:off x="0" y="0"/>
          <a:ext cx="0" cy="0"/>
          <a:chOff x="0" y="0"/>
          <a:chExt cx="0" cy="0"/>
        </a:xfrm>
      </p:grpSpPr>
      <p:sp>
        <p:nvSpPr>
          <p:cNvPr id="235" name="Google Shape;235;p9"/>
          <p:cNvSpPr txBox="1"/>
          <p:nvPr/>
        </p:nvSpPr>
        <p:spPr>
          <a:xfrm>
            <a:off x="499287" y="350177"/>
            <a:ext cx="16230600" cy="1585500"/>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0" i="0" lang="en-US" sz="5000" u="none" cap="none" strike="noStrike">
                <a:solidFill>
                  <a:srgbClr val="FFFFFF"/>
                </a:solidFill>
                <a:latin typeface="League Spartan"/>
                <a:ea typeface="League Spartan"/>
                <a:cs typeface="League Spartan"/>
                <a:sym typeface="League Spartan"/>
              </a:rPr>
              <a:t>HIPÓTESIS 1: IMPACTO DE LAS PROMOCIONES DE VENTAS</a:t>
            </a:r>
            <a:endParaRPr/>
          </a:p>
          <a:p>
            <a:pPr indent="0" lvl="0" marL="0" marR="0" rtl="0" algn="ctr">
              <a:lnSpc>
                <a:spcPct val="170599"/>
              </a:lnSpc>
              <a:spcBef>
                <a:spcPts val="0"/>
              </a:spcBef>
              <a:spcAft>
                <a:spcPts val="0"/>
              </a:spcAft>
              <a:buNone/>
            </a:pPr>
            <a:r>
              <a:t/>
            </a:r>
            <a:endParaRPr b="0" i="0" sz="5000" u="none" cap="none" strike="noStrike">
              <a:solidFill>
                <a:srgbClr val="FFFFFF"/>
              </a:solidFill>
              <a:latin typeface="League Spartan"/>
              <a:ea typeface="League Spartan"/>
              <a:cs typeface="League Spartan"/>
              <a:sym typeface="League Spartan"/>
            </a:endParaRPr>
          </a:p>
        </p:txBody>
      </p:sp>
      <p:sp>
        <p:nvSpPr>
          <p:cNvPr id="236" name="Google Shape;236;p9"/>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sp>
      <p:sp>
        <p:nvSpPr>
          <p:cNvPr id="237" name="Google Shape;237;p9"/>
          <p:cNvSpPr/>
          <p:nvPr/>
        </p:nvSpPr>
        <p:spPr>
          <a:xfrm>
            <a:off x="138571" y="2881766"/>
            <a:ext cx="18010859" cy="7271884"/>
          </a:xfrm>
          <a:custGeom>
            <a:rect b="b" l="l" r="r" t="t"/>
            <a:pathLst>
              <a:path extrusionOk="0" h="7271884" w="18010859">
                <a:moveTo>
                  <a:pt x="0" y="0"/>
                </a:moveTo>
                <a:lnTo>
                  <a:pt x="18010858" y="0"/>
                </a:lnTo>
                <a:lnTo>
                  <a:pt x="18010858" y="7271884"/>
                </a:lnTo>
                <a:lnTo>
                  <a:pt x="0" y="7271884"/>
                </a:lnTo>
                <a:lnTo>
                  <a:pt x="0" y="0"/>
                </a:lnTo>
                <a:close/>
              </a:path>
            </a:pathLst>
          </a:custGeom>
          <a:blipFill rotWithShape="1">
            <a:blip r:embed="rId4">
              <a:alphaModFix/>
            </a:blip>
            <a:stretch>
              <a:fillRect b="0" l="0" r="0" t="0"/>
            </a:stretch>
          </a:blipFill>
          <a:ln>
            <a:noFill/>
          </a:ln>
        </p:spPr>
      </p:sp>
      <p:sp>
        <p:nvSpPr>
          <p:cNvPr id="238" name="Google Shape;238;p9"/>
          <p:cNvSpPr/>
          <p:nvPr/>
        </p:nvSpPr>
        <p:spPr>
          <a:xfrm>
            <a:off x="14923776" y="1097749"/>
            <a:ext cx="2660694" cy="1632680"/>
          </a:xfrm>
          <a:custGeom>
            <a:rect b="b" l="l" r="r" t="t"/>
            <a:pathLst>
              <a:path extrusionOk="0" h="2324100" w="3205655">
                <a:moveTo>
                  <a:pt x="0" y="0"/>
                </a:moveTo>
                <a:lnTo>
                  <a:pt x="3205654" y="0"/>
                </a:lnTo>
                <a:lnTo>
                  <a:pt x="3205654" y="2324100"/>
                </a:lnTo>
                <a:lnTo>
                  <a:pt x="0" y="2324100"/>
                </a:lnTo>
                <a:lnTo>
                  <a:pt x="0" y="0"/>
                </a:lnTo>
                <a:close/>
              </a:path>
            </a:pathLst>
          </a:custGeom>
          <a:blipFill rotWithShape="1">
            <a:blip r:embed="rId5">
              <a:alphaModFix/>
            </a:blip>
            <a:stretch>
              <a:fillRect b="0" l="0" r="0" t="0"/>
            </a:stretch>
          </a:blipFill>
          <a:ln>
            <a:noFill/>
          </a:ln>
        </p:spPr>
      </p:sp>
      <p:sp>
        <p:nvSpPr>
          <p:cNvPr id="239" name="Google Shape;239;p9"/>
          <p:cNvSpPr txBox="1"/>
          <p:nvPr/>
        </p:nvSpPr>
        <p:spPr>
          <a:xfrm>
            <a:off x="138571" y="1943022"/>
            <a:ext cx="14382166" cy="692150"/>
          </a:xfrm>
          <a:prstGeom prst="rect">
            <a:avLst/>
          </a:prstGeom>
          <a:noFill/>
          <a:ln>
            <a:noFill/>
          </a:ln>
        </p:spPr>
        <p:txBody>
          <a:bodyPr anchorCtr="0" anchor="t" bIns="0" lIns="0" spcFirstLastPara="1" rIns="0" wrap="square" tIns="0">
            <a:spAutoFit/>
          </a:bodyPr>
          <a:lstStyle/>
          <a:p>
            <a:pPr indent="0" lvl="0" marL="0" marR="0" rtl="0" algn="l">
              <a:lnSpc>
                <a:spcPct val="106002"/>
              </a:lnSpc>
              <a:spcBef>
                <a:spcPts val="0"/>
              </a:spcBef>
              <a:spcAft>
                <a:spcPts val="0"/>
              </a:spcAft>
              <a:buNone/>
            </a:pPr>
            <a:r>
              <a:rPr b="0" i="0" lang="en-US" sz="2499" u="none" cap="none" strike="noStrike">
                <a:solidFill>
                  <a:srgbClr val="FFFFFF"/>
                </a:solidFill>
                <a:latin typeface="Arimo"/>
                <a:ea typeface="Arimo"/>
                <a:cs typeface="Arimo"/>
                <a:sym typeface="Arimo"/>
              </a:rPr>
              <a:t>A continuación de la siguiente visualización podremos tener la siguiente conclusión: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